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144000"/>
  <p:embeddedFontLst>
    <p:embeddedFont>
      <p:font typeface="Amatic SC" panose="020B0604020202020204" charset="-79"/>
      <p:regular r:id="rId29"/>
      <p:bold r:id="rId30"/>
    </p:embeddedFont>
    <p:embeddedFont>
      <p:font typeface="Lato" panose="020B0604020202020204" charset="0"/>
      <p:regular r:id="rId31"/>
      <p:bold r:id="rId32"/>
      <p:italic r:id="rId33"/>
      <p:boldItalic r:id="rId34"/>
    </p:embeddedFont>
    <p:embeddedFont>
      <p:font typeface="Source Code Pro" panose="020B0604020202020204" charset="0"/>
      <p:regular r:id="rId35"/>
      <p:bold r:id="rId36"/>
    </p:embeddedFont>
    <p:embeddedFont>
      <p:font typeface="Montserrat"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390504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863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9a3860aa0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9a3860aa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514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94369b8cf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94369b8cf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43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94369b8cf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94369b8cf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Seal inscribed with the name of an Akkadian official (shabra-e). </a:t>
            </a:r>
            <a:endParaRPr/>
          </a:p>
          <a:p>
            <a:pPr marL="457200" lvl="0" indent="-298450" algn="l" rtl="0">
              <a:spcBef>
                <a:spcPts val="0"/>
              </a:spcBef>
              <a:spcAft>
                <a:spcPts val="0"/>
              </a:spcAft>
              <a:buSzPts val="1100"/>
              <a:buChar char="●"/>
            </a:pPr>
            <a:r>
              <a:rPr lang="en"/>
              <a:t>Storage vessels, grain processing tools, tannurs, and cereal grain ash</a:t>
            </a:r>
            <a:endParaRPr/>
          </a:p>
          <a:p>
            <a:pPr marL="457200" lvl="0" indent="-298450" algn="l" rtl="0">
              <a:spcBef>
                <a:spcPts val="0"/>
              </a:spcBef>
              <a:spcAft>
                <a:spcPts val="0"/>
              </a:spcAft>
              <a:buSzPts val="1100"/>
              <a:buChar char="●"/>
            </a:pPr>
            <a:r>
              <a:rPr lang="en"/>
              <a:t>Was probably used to collect, store, process, and distribute grain</a:t>
            </a:r>
            <a:endParaRPr/>
          </a:p>
          <a:p>
            <a:pPr marL="457200" lvl="0" indent="-298450" algn="l" rtl="0">
              <a:spcBef>
                <a:spcPts val="0"/>
              </a:spcBef>
              <a:spcAft>
                <a:spcPts val="0"/>
              </a:spcAft>
              <a:buSzPts val="1100"/>
              <a:buChar char="●"/>
            </a:pPr>
            <a:r>
              <a:rPr lang="en"/>
              <a:t>Forced relocation?</a:t>
            </a:r>
            <a:endParaRPr/>
          </a:p>
        </p:txBody>
      </p:sp>
    </p:spTree>
    <p:extLst>
      <p:ext uri="{BB962C8B-B14F-4D97-AF65-F5344CB8AC3E}">
        <p14:creationId xmlns:p14="http://schemas.microsoft.com/office/powerpoint/2010/main" val="110665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98f88c0a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98f88c0a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908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98f88c0a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498f88c0a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820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94369b8cf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94369b8c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Strategic use of Sumerian religious practices</a:t>
            </a:r>
            <a:endParaRPr/>
          </a:p>
          <a:p>
            <a:pPr marL="914400" lvl="1" indent="-298450" algn="l" rtl="0">
              <a:spcBef>
                <a:spcPts val="0"/>
              </a:spcBef>
              <a:spcAft>
                <a:spcPts val="0"/>
              </a:spcAft>
              <a:buSzPts val="1100"/>
              <a:buChar char="○"/>
            </a:pPr>
            <a:r>
              <a:rPr lang="en"/>
              <a:t>Sumerian artistic style</a:t>
            </a:r>
            <a:endParaRPr/>
          </a:p>
          <a:p>
            <a:pPr marL="914400" lvl="1" indent="-298450" algn="l" rtl="0">
              <a:spcBef>
                <a:spcPts val="0"/>
              </a:spcBef>
              <a:spcAft>
                <a:spcPts val="0"/>
              </a:spcAft>
              <a:buSzPts val="1100"/>
              <a:buChar char="○"/>
            </a:pPr>
            <a:r>
              <a:rPr lang="en"/>
              <a:t>Sumerian office</a:t>
            </a:r>
            <a:endParaRPr/>
          </a:p>
          <a:p>
            <a:pPr marL="914400" lvl="1" indent="-298450" algn="l" rtl="0">
              <a:spcBef>
                <a:spcPts val="0"/>
              </a:spcBef>
              <a:spcAft>
                <a:spcPts val="0"/>
              </a:spcAft>
              <a:buSzPts val="1100"/>
              <a:buChar char="○"/>
            </a:pPr>
            <a:r>
              <a:rPr lang="en"/>
              <a:t>Sumerian gods</a:t>
            </a:r>
            <a:endParaRPr/>
          </a:p>
          <a:p>
            <a:pPr marL="457200" lvl="0" indent="-298450" algn="l" rtl="0">
              <a:spcBef>
                <a:spcPts val="0"/>
              </a:spcBef>
              <a:spcAft>
                <a:spcPts val="0"/>
              </a:spcAft>
              <a:buSzPts val="1100"/>
              <a:buChar char="●"/>
            </a:pPr>
            <a:r>
              <a:rPr lang="en"/>
              <a:t>Akkadian twist</a:t>
            </a:r>
            <a:endParaRPr/>
          </a:p>
          <a:p>
            <a:pPr marL="914400" lvl="1" indent="-298450" algn="l" rtl="0">
              <a:spcBef>
                <a:spcPts val="0"/>
              </a:spcBef>
              <a:spcAft>
                <a:spcPts val="0"/>
              </a:spcAft>
              <a:buSzPts val="1100"/>
              <a:buChar char="○"/>
            </a:pPr>
            <a:r>
              <a:rPr lang="en"/>
              <a:t>Sargon, Naram-Sin, Shar-kalli-sharri all appointed daughters to this office</a:t>
            </a:r>
            <a:endParaRPr/>
          </a:p>
        </p:txBody>
      </p:sp>
    </p:spTree>
    <p:extLst>
      <p:ext uri="{BB962C8B-B14F-4D97-AF65-F5344CB8AC3E}">
        <p14:creationId xmlns:p14="http://schemas.microsoft.com/office/powerpoint/2010/main" val="417307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3ab828b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3ab828b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1097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94369b8cf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94369b8c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Found at Nippur, Ur, Sippar, and Susa</a:t>
            </a:r>
            <a:endParaRPr/>
          </a:p>
        </p:txBody>
      </p:sp>
    </p:spTree>
    <p:extLst>
      <p:ext uri="{BB962C8B-B14F-4D97-AF65-F5344CB8AC3E}">
        <p14:creationId xmlns:p14="http://schemas.microsoft.com/office/powerpoint/2010/main" val="1443940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639d84b8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639d84b8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561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639d84b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4639d84b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05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94369b8cf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94369b8cf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Localized politics, generally</a:t>
            </a:r>
            <a:endParaRPr/>
          </a:p>
          <a:p>
            <a:pPr marL="457200" lvl="0" indent="-298450" algn="l" rtl="0">
              <a:spcBef>
                <a:spcPts val="0"/>
              </a:spcBef>
              <a:spcAft>
                <a:spcPts val="0"/>
              </a:spcAft>
              <a:buSzPts val="1100"/>
              <a:buChar char="●"/>
            </a:pPr>
            <a:r>
              <a:rPr lang="en"/>
              <a:t>Emphasis on the city state and the local pantheon</a:t>
            </a:r>
            <a:endParaRPr/>
          </a:p>
          <a:p>
            <a:pPr marL="457200" lvl="0" indent="-298450" algn="l" rtl="0">
              <a:spcBef>
                <a:spcPts val="0"/>
              </a:spcBef>
              <a:spcAft>
                <a:spcPts val="0"/>
              </a:spcAft>
              <a:buSzPts val="1100"/>
              <a:buChar char="●"/>
            </a:pPr>
            <a:r>
              <a:rPr lang="en"/>
              <a:t>Occasional trade and defense agreements</a:t>
            </a:r>
            <a:endParaRPr/>
          </a:p>
        </p:txBody>
      </p:sp>
    </p:spTree>
    <p:extLst>
      <p:ext uri="{BB962C8B-B14F-4D97-AF65-F5344CB8AC3E}">
        <p14:creationId xmlns:p14="http://schemas.microsoft.com/office/powerpoint/2010/main" val="3940140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3a7eb56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3a7eb56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1381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3ac8a6f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3ac8a6f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955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94369b8cf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94369b8cf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13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498f88c0a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498f88c0a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849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94369b8c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94369b8c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007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94369b8cf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94369b8c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87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94369b8c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94369b8c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5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49a3860a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49a3860a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87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94369b8cf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94369b8c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70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98f88c0a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98f88c0a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523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94369b8cf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94369b8c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To understand Akkad’s innovations, we need to understand what came before</a:t>
            </a:r>
            <a:endParaRPr/>
          </a:p>
          <a:p>
            <a:pPr marL="457200" lvl="0" indent="-298450" algn="l" rtl="0">
              <a:spcBef>
                <a:spcPts val="0"/>
              </a:spcBef>
              <a:spcAft>
                <a:spcPts val="0"/>
              </a:spcAft>
              <a:buSzPts val="1100"/>
              <a:buChar char="●"/>
            </a:pPr>
            <a:r>
              <a:rPr lang="en"/>
              <a:t>This stele depicts a battle for the city state of Lagash</a:t>
            </a:r>
            <a:endParaRPr/>
          </a:p>
          <a:p>
            <a:pPr marL="457200" lvl="0" indent="-298450" algn="l" rtl="0">
              <a:spcBef>
                <a:spcPts val="0"/>
              </a:spcBef>
              <a:spcAft>
                <a:spcPts val="0"/>
              </a:spcAft>
              <a:buSzPts val="1100"/>
              <a:buChar char="●"/>
            </a:pPr>
            <a:r>
              <a:rPr lang="en"/>
              <a:t>Stylistically, this is very Sumerian</a:t>
            </a:r>
            <a:endParaRPr/>
          </a:p>
          <a:p>
            <a:pPr marL="914400" lvl="1" indent="-298450" algn="l" rtl="0">
              <a:spcBef>
                <a:spcPts val="0"/>
              </a:spcBef>
              <a:spcAft>
                <a:spcPts val="0"/>
              </a:spcAft>
              <a:buSzPts val="1100"/>
              <a:buChar char="○"/>
            </a:pPr>
            <a:r>
              <a:rPr lang="en"/>
              <a:t>Oddly proportioned figures</a:t>
            </a:r>
            <a:endParaRPr/>
          </a:p>
          <a:p>
            <a:pPr marL="914400" lvl="1" indent="-298450" algn="l" rtl="0">
              <a:spcBef>
                <a:spcPts val="0"/>
              </a:spcBef>
              <a:spcAft>
                <a:spcPts val="0"/>
              </a:spcAft>
              <a:buSzPts val="1100"/>
              <a:buChar char="○"/>
            </a:pPr>
            <a:r>
              <a:rPr lang="en"/>
              <a:t>Registers</a:t>
            </a:r>
            <a:endParaRPr/>
          </a:p>
          <a:p>
            <a:pPr marL="457200" lvl="0" indent="-298450" algn="l" rtl="0">
              <a:spcBef>
                <a:spcPts val="0"/>
              </a:spcBef>
              <a:spcAft>
                <a:spcPts val="0"/>
              </a:spcAft>
              <a:buSzPts val="1100"/>
              <a:buChar char="●"/>
            </a:pPr>
            <a:r>
              <a:rPr lang="en"/>
              <a:t>The iconography emphasizes Sumerian kings’ need to express piety</a:t>
            </a:r>
            <a:endParaRPr/>
          </a:p>
          <a:p>
            <a:pPr marL="914400" lvl="1" indent="-298450" algn="l" rtl="0">
              <a:spcBef>
                <a:spcPts val="0"/>
              </a:spcBef>
              <a:spcAft>
                <a:spcPts val="0"/>
              </a:spcAft>
              <a:buSzPts val="1100"/>
              <a:buChar char="○"/>
            </a:pPr>
            <a:r>
              <a:rPr lang="en"/>
              <a:t>Separate realms for the divine and human</a:t>
            </a:r>
            <a:endParaRPr/>
          </a:p>
          <a:p>
            <a:pPr marL="914400" lvl="1" indent="-298450" algn="l" rtl="0">
              <a:spcBef>
                <a:spcPts val="0"/>
              </a:spcBef>
              <a:spcAft>
                <a:spcPts val="0"/>
              </a:spcAft>
              <a:buSzPts val="1100"/>
              <a:buChar char="○"/>
            </a:pPr>
            <a:r>
              <a:rPr lang="en"/>
              <a:t>The realm of the divine shows the god Girsu smiting a net full of enemies, implying that it is </a:t>
            </a:r>
            <a:r>
              <a:rPr lang="en" b="1" i="1"/>
              <a:t>he</a:t>
            </a:r>
            <a:r>
              <a:rPr lang="en"/>
              <a:t>, not Eannatum, who deserves credit for the victory</a:t>
            </a:r>
            <a:endParaRPr/>
          </a:p>
          <a:p>
            <a:pPr marL="457200" lvl="0" indent="-298450" algn="l" rtl="0">
              <a:spcBef>
                <a:spcPts val="0"/>
              </a:spcBef>
              <a:spcAft>
                <a:spcPts val="0"/>
              </a:spcAft>
              <a:buSzPts val="1100"/>
              <a:buChar char="●"/>
            </a:pPr>
            <a:r>
              <a:rPr lang="en"/>
              <a:t>The inscription emphasizes piety as well</a:t>
            </a:r>
            <a:endParaRPr/>
          </a:p>
          <a:p>
            <a:pPr marL="914400" lvl="1" indent="-298450" algn="l" rtl="0">
              <a:spcBef>
                <a:spcPts val="0"/>
              </a:spcBef>
              <a:spcAft>
                <a:spcPts val="0"/>
              </a:spcAft>
              <a:buSzPts val="1100"/>
              <a:buChar char="○"/>
            </a:pPr>
            <a:r>
              <a:rPr lang="en"/>
              <a:t>“He [erected for him (Ningirsu)] the monument of Gu’edena, the beloved field of Ningirsu, which Eanatum restored to Ningirsu’s control.”</a:t>
            </a:r>
            <a:endParaRPr/>
          </a:p>
          <a:p>
            <a:pPr marL="914400" lvl="1" indent="-298450" algn="l" rtl="0">
              <a:spcBef>
                <a:spcPts val="0"/>
              </a:spcBef>
              <a:spcAft>
                <a:spcPts val="0"/>
              </a:spcAft>
              <a:buSzPts val="1100"/>
              <a:buChar char="○"/>
            </a:pPr>
            <a:r>
              <a:rPr lang="en"/>
              <a:t>This is a bit different from what the iconography implies, but it definitely still places the wishes of the divine at the top of the list, so to speak</a:t>
            </a:r>
            <a:endParaRPr/>
          </a:p>
        </p:txBody>
      </p:sp>
    </p:spTree>
    <p:extLst>
      <p:ext uri="{BB962C8B-B14F-4D97-AF65-F5344CB8AC3E}">
        <p14:creationId xmlns:p14="http://schemas.microsoft.com/office/powerpoint/2010/main" val="13194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98f88c0a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498f88c0a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0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94369b8cf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94369b8cf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is the apex of Akkadian art</a:t>
            </a:r>
            <a:endParaRPr/>
          </a:p>
          <a:p>
            <a:pPr marL="914400" lvl="1" indent="-298450" algn="l" rtl="0">
              <a:spcBef>
                <a:spcPts val="0"/>
              </a:spcBef>
              <a:spcAft>
                <a:spcPts val="0"/>
              </a:spcAft>
              <a:buSzPts val="1100"/>
              <a:buChar char="○"/>
            </a:pPr>
            <a:r>
              <a:rPr lang="en"/>
              <a:t>There are lots of steps before we get to this point, but we have a limited time</a:t>
            </a:r>
            <a:endParaRPr/>
          </a:p>
          <a:p>
            <a:pPr marL="457200" lvl="0" indent="-298450" algn="l" rtl="0">
              <a:spcBef>
                <a:spcPts val="0"/>
              </a:spcBef>
              <a:spcAft>
                <a:spcPts val="0"/>
              </a:spcAft>
              <a:buSzPts val="1100"/>
              <a:buChar char="●"/>
            </a:pPr>
            <a:r>
              <a:rPr lang="en"/>
              <a:t>Stylistically this is profoundly </a:t>
            </a:r>
            <a:r>
              <a:rPr lang="en" b="1" i="1"/>
              <a:t>not</a:t>
            </a:r>
            <a:r>
              <a:rPr lang="en"/>
              <a:t> Sumerian</a:t>
            </a:r>
            <a:endParaRPr/>
          </a:p>
          <a:p>
            <a:pPr marL="914400" lvl="1" indent="-298450" algn="l" rtl="0">
              <a:spcBef>
                <a:spcPts val="0"/>
              </a:spcBef>
              <a:spcAft>
                <a:spcPts val="0"/>
              </a:spcAft>
              <a:buSzPts val="1100"/>
              <a:buChar char="○"/>
            </a:pPr>
            <a:r>
              <a:rPr lang="en"/>
              <a:t>No registers</a:t>
            </a:r>
            <a:endParaRPr/>
          </a:p>
          <a:p>
            <a:pPr marL="914400" lvl="1" indent="-298450" algn="l" rtl="0">
              <a:spcBef>
                <a:spcPts val="0"/>
              </a:spcBef>
              <a:spcAft>
                <a:spcPts val="0"/>
              </a:spcAft>
              <a:buSzPts val="1100"/>
              <a:buChar char="○"/>
            </a:pPr>
            <a:r>
              <a:rPr lang="en"/>
              <a:t>High degree of realism and plasticity in the figures, comparatively</a:t>
            </a:r>
            <a:endParaRPr/>
          </a:p>
          <a:p>
            <a:pPr marL="457200" lvl="0" indent="-298450" algn="l" rtl="0">
              <a:spcBef>
                <a:spcPts val="0"/>
              </a:spcBef>
              <a:spcAft>
                <a:spcPts val="0"/>
              </a:spcAft>
              <a:buSzPts val="1100"/>
              <a:buChar char="●"/>
            </a:pPr>
            <a:r>
              <a:rPr lang="en"/>
              <a:t>This also best encapsulates the entire Akkadian conception of kingship</a:t>
            </a:r>
            <a:endParaRPr/>
          </a:p>
          <a:p>
            <a:pPr marL="914400" lvl="1" indent="-298450" algn="l" rtl="0">
              <a:spcBef>
                <a:spcPts val="0"/>
              </a:spcBef>
              <a:spcAft>
                <a:spcPts val="0"/>
              </a:spcAft>
              <a:buSzPts val="1100"/>
              <a:buChar char="○"/>
            </a:pPr>
            <a:r>
              <a:rPr lang="en"/>
              <a:t>Naram-Sin’s body is well formed and muscular</a:t>
            </a:r>
            <a:endParaRPr/>
          </a:p>
          <a:p>
            <a:pPr marL="1371600" lvl="2" indent="-298450" algn="l" rtl="0">
              <a:spcBef>
                <a:spcPts val="0"/>
              </a:spcBef>
              <a:spcAft>
                <a:spcPts val="0"/>
              </a:spcAft>
              <a:buSzPts val="1100"/>
              <a:buChar char="■"/>
            </a:pPr>
            <a:r>
              <a:rPr lang="en"/>
              <a:t>This embodies the Akkadian word </a:t>
            </a:r>
            <a:r>
              <a:rPr lang="en" i="1"/>
              <a:t>kuzbu</a:t>
            </a:r>
            <a:r>
              <a:rPr lang="en"/>
              <a:t>, meaning virility, potency, and masculinity</a:t>
            </a:r>
            <a:endParaRPr/>
          </a:p>
          <a:p>
            <a:pPr marL="1371600" lvl="2" indent="-298450" algn="l" rtl="0">
              <a:spcBef>
                <a:spcPts val="0"/>
              </a:spcBef>
              <a:spcAft>
                <a:spcPts val="0"/>
              </a:spcAft>
              <a:buSzPts val="1100"/>
              <a:buChar char="■"/>
            </a:pPr>
            <a:r>
              <a:rPr lang="en"/>
              <a:t>His carrying weapons symbolizes that too</a:t>
            </a:r>
            <a:endParaRPr/>
          </a:p>
          <a:p>
            <a:pPr marL="914400" lvl="1" indent="-298450" algn="l" rtl="0">
              <a:spcBef>
                <a:spcPts val="0"/>
              </a:spcBef>
              <a:spcAft>
                <a:spcPts val="0"/>
              </a:spcAft>
              <a:buSzPts val="1100"/>
              <a:buChar char="○"/>
            </a:pPr>
            <a:r>
              <a:rPr lang="en"/>
              <a:t>Behind Naram-Sin there are orderly rows of soldiers, while in front of him there is chaos and slaughter</a:t>
            </a:r>
            <a:endParaRPr/>
          </a:p>
          <a:p>
            <a:pPr marL="1371600" lvl="2" indent="-298450" algn="l" rtl="0">
              <a:spcBef>
                <a:spcPts val="0"/>
              </a:spcBef>
              <a:spcAft>
                <a:spcPts val="0"/>
              </a:spcAft>
              <a:buSzPts val="1100"/>
              <a:buChar char="■"/>
            </a:pPr>
            <a:r>
              <a:rPr lang="en"/>
              <a:t>Emphasizes the idea that the Akkadians were bringers of order to a chaotic region</a:t>
            </a:r>
            <a:endParaRPr/>
          </a:p>
          <a:p>
            <a:pPr marL="914400" lvl="1" indent="-298450" algn="l" rtl="0">
              <a:spcBef>
                <a:spcPts val="0"/>
              </a:spcBef>
              <a:spcAft>
                <a:spcPts val="0"/>
              </a:spcAft>
              <a:buSzPts val="1100"/>
              <a:buChar char="○"/>
            </a:pPr>
            <a:r>
              <a:rPr lang="en"/>
              <a:t>The trees on the mountain are specific to the region being conquered (the Lullubi peoples in the Zagros mountains)</a:t>
            </a:r>
            <a:endParaRPr/>
          </a:p>
          <a:p>
            <a:pPr marL="1371600" lvl="2" indent="-298450" algn="l" rtl="0">
              <a:spcBef>
                <a:spcPts val="0"/>
              </a:spcBef>
              <a:spcAft>
                <a:spcPts val="0"/>
              </a:spcAft>
              <a:buSzPts val="1100"/>
              <a:buChar char="■"/>
            </a:pPr>
            <a:r>
              <a:rPr lang="en"/>
              <a:t>By doing this, this monument is communicating not just that people in general were conquered by the Akkadians, but that </a:t>
            </a:r>
            <a:r>
              <a:rPr lang="en" b="1" i="1"/>
              <a:t>these</a:t>
            </a:r>
            <a:r>
              <a:rPr lang="en"/>
              <a:t> specific people were conquered.</a:t>
            </a:r>
            <a:endParaRPr/>
          </a:p>
          <a:p>
            <a:pPr marL="914400" lvl="1" indent="-298450" algn="l" rtl="0">
              <a:spcBef>
                <a:spcPts val="0"/>
              </a:spcBef>
              <a:spcAft>
                <a:spcPts val="0"/>
              </a:spcAft>
              <a:buSzPts val="1100"/>
              <a:buChar char="○"/>
            </a:pPr>
            <a:r>
              <a:rPr lang="en"/>
              <a:t>Naram-Sin’s crown and his proximity to the three celestial figures above him are symbols of divinity</a:t>
            </a:r>
            <a:endParaRPr/>
          </a:p>
          <a:p>
            <a:pPr marL="1371600" lvl="2" indent="-298450" algn="l" rtl="0">
              <a:spcBef>
                <a:spcPts val="0"/>
              </a:spcBef>
              <a:spcAft>
                <a:spcPts val="0"/>
              </a:spcAft>
              <a:buSzPts val="1100"/>
              <a:buChar char="■"/>
            </a:pPr>
            <a:r>
              <a:rPr lang="en"/>
              <a:t>Here the Akkadians erased the distinction between the divine and mortal realms</a:t>
            </a:r>
            <a:endParaRPr/>
          </a:p>
          <a:p>
            <a:pPr marL="1371600" lvl="2" indent="-298450" algn="l" rtl="0">
              <a:spcBef>
                <a:spcPts val="0"/>
              </a:spcBef>
              <a:spcAft>
                <a:spcPts val="0"/>
              </a:spcAft>
              <a:buSzPts val="1100"/>
              <a:buChar char="■"/>
            </a:pPr>
            <a:r>
              <a:rPr lang="en"/>
              <a:t>This comes across in texts too</a:t>
            </a:r>
            <a:endParaRPr/>
          </a:p>
          <a:p>
            <a:pPr marL="914400" lvl="1" indent="-298450" algn="l" rtl="0">
              <a:spcBef>
                <a:spcPts val="0"/>
              </a:spcBef>
              <a:spcAft>
                <a:spcPts val="0"/>
              </a:spcAft>
              <a:buSzPts val="1100"/>
              <a:buChar char="○"/>
            </a:pPr>
            <a:r>
              <a:rPr lang="en"/>
              <a:t>In short, the Akkadian conception of kingship:</a:t>
            </a:r>
            <a:endParaRPr/>
          </a:p>
          <a:p>
            <a:pPr marL="1371600" lvl="2" indent="-298450" algn="l" rtl="0">
              <a:spcBef>
                <a:spcPts val="0"/>
              </a:spcBef>
              <a:spcAft>
                <a:spcPts val="0"/>
              </a:spcAft>
              <a:buSzPts val="1100"/>
              <a:buChar char="■"/>
            </a:pPr>
            <a:r>
              <a:rPr lang="en"/>
              <a:t>Was centered around the individual character of the king</a:t>
            </a:r>
            <a:endParaRPr/>
          </a:p>
          <a:p>
            <a:pPr marL="1371600" lvl="2" indent="-298450" algn="l" rtl="0">
              <a:spcBef>
                <a:spcPts val="0"/>
              </a:spcBef>
              <a:spcAft>
                <a:spcPts val="0"/>
              </a:spcAft>
              <a:buSzPts val="1100"/>
              <a:buChar char="■"/>
            </a:pPr>
            <a:r>
              <a:rPr lang="en"/>
              <a:t>Held the Akkadian king not just to be king, but a king over kings</a:t>
            </a:r>
            <a:endParaRPr/>
          </a:p>
          <a:p>
            <a:pPr marL="1828800" lvl="3" indent="-298450" algn="l" rtl="0">
              <a:spcBef>
                <a:spcPts val="0"/>
              </a:spcBef>
              <a:spcAft>
                <a:spcPts val="0"/>
              </a:spcAft>
              <a:buSzPts val="1100"/>
              <a:buChar char="●"/>
            </a:pPr>
            <a:r>
              <a:rPr lang="en"/>
              <a:t>Shar-kali-sharri</a:t>
            </a:r>
            <a:endParaRPr/>
          </a:p>
        </p:txBody>
      </p:sp>
    </p:spTree>
    <p:extLst>
      <p:ext uri="{BB962C8B-B14F-4D97-AF65-F5344CB8AC3E}">
        <p14:creationId xmlns:p14="http://schemas.microsoft.com/office/powerpoint/2010/main" val="1349161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34"/>
        <p:cNvGrpSpPr/>
        <p:nvPr/>
      </p:nvGrpSpPr>
      <p:grpSpPr>
        <a:xfrm>
          <a:off x="0" y="0"/>
          <a:ext cx="0" cy="0"/>
          <a:chOff x="0" y="0"/>
          <a:chExt cx="0" cy="0"/>
        </a:xfrm>
      </p:grpSpPr>
      <p:sp>
        <p:nvSpPr>
          <p:cNvPr id="135" name="Google Shape;135;p14"/>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137" name="Google Shape;137;p14"/>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8" name="Google Shape;13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41" name="Google Shape;14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2"/>
        <p:cNvGrpSpPr/>
        <p:nvPr/>
      </p:nvGrpSpPr>
      <p:grpSpPr>
        <a:xfrm>
          <a:off x="0" y="0"/>
          <a:ext cx="0" cy="0"/>
          <a:chOff x="0" y="0"/>
          <a:chExt cx="0" cy="0"/>
        </a:xfrm>
      </p:grpSpPr>
      <p:sp>
        <p:nvSpPr>
          <p:cNvPr id="143" name="Google Shape;143;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44" name="Google Shape;144;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5" name="Google Shape;14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6"/>
        <p:cNvGrpSpPr/>
        <p:nvPr/>
      </p:nvGrpSpPr>
      <p:grpSpPr>
        <a:xfrm>
          <a:off x="0" y="0"/>
          <a:ext cx="0" cy="0"/>
          <a:chOff x="0" y="0"/>
          <a:chExt cx="0" cy="0"/>
        </a:xfrm>
      </p:grpSpPr>
      <p:sp>
        <p:nvSpPr>
          <p:cNvPr id="147" name="Google Shape;147;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48" name="Google Shape;148;p17"/>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9" name="Google Shape;149;p17"/>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0" name="Google Shape;15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sp>
        <p:nvSpPr>
          <p:cNvPr id="152" name="Google Shape;152;p18"/>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53" name="Google Shape;15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4"/>
        <p:cNvGrpSpPr/>
        <p:nvPr/>
      </p:nvGrpSpPr>
      <p:grpSpPr>
        <a:xfrm>
          <a:off x="0" y="0"/>
          <a:ext cx="0" cy="0"/>
          <a:chOff x="0" y="0"/>
          <a:chExt cx="0" cy="0"/>
        </a:xfrm>
      </p:grpSpPr>
      <p:sp>
        <p:nvSpPr>
          <p:cNvPr id="155" name="Google Shape;155;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a:endParaRPr/>
          </a:p>
        </p:txBody>
      </p:sp>
      <p:sp>
        <p:nvSpPr>
          <p:cNvPr id="156" name="Google Shape;156;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7" name="Google Shape;15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160" name="Google Shape;16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21"/>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 name="Google Shape;163;p21"/>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164" name="Google Shape;164;p21"/>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65" name="Google Shape;165;p21"/>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6" name="Google Shape;166;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167" name="Google Shape;16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22"/>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170" name="Google Shape;17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1"/>
        <p:cNvGrpSpPr/>
        <p:nvPr/>
      </p:nvGrpSpPr>
      <p:grpSpPr>
        <a:xfrm>
          <a:off x="0" y="0"/>
          <a:ext cx="0" cy="0"/>
          <a:chOff x="0" y="0"/>
          <a:chExt cx="0" cy="0"/>
        </a:xfrm>
      </p:grpSpPr>
      <p:sp>
        <p:nvSpPr>
          <p:cNvPr id="172" name="Google Shape;172;p23"/>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173" name="Google Shape;173;p23"/>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174" name="Google Shape;17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130"/>
        <p:cNvGrpSpPr/>
        <p:nvPr/>
      </p:nvGrpSpPr>
      <p:grpSpPr>
        <a:xfrm>
          <a:off x="0" y="0"/>
          <a:ext cx="0" cy="0"/>
          <a:chOff x="0" y="0"/>
          <a:chExt cx="0" cy="0"/>
        </a:xfrm>
      </p:grpSpPr>
      <p:sp>
        <p:nvSpPr>
          <p:cNvPr id="131" name="Google Shape;131;p13"/>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132" name="Google Shape;132;p13"/>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133" name="Google Shape;13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a:ea typeface="Source Code Pro"/>
                <a:cs typeface="Source Code Pro"/>
                <a:sym typeface="Source Code Pro"/>
              </a:defRPr>
            </a:lvl1pPr>
            <a:lvl2pPr lvl="1" algn="r" rtl="0">
              <a:buNone/>
              <a:defRPr sz="1000">
                <a:solidFill>
                  <a:schemeClr val="accent1"/>
                </a:solidFill>
                <a:latin typeface="Source Code Pro"/>
                <a:ea typeface="Source Code Pro"/>
                <a:cs typeface="Source Code Pro"/>
                <a:sym typeface="Source Code Pro"/>
              </a:defRPr>
            </a:lvl2pPr>
            <a:lvl3pPr lvl="2" algn="r" rtl="0">
              <a:buNone/>
              <a:defRPr sz="1000">
                <a:solidFill>
                  <a:schemeClr val="accent1"/>
                </a:solidFill>
                <a:latin typeface="Source Code Pro"/>
                <a:ea typeface="Source Code Pro"/>
                <a:cs typeface="Source Code Pro"/>
                <a:sym typeface="Source Code Pro"/>
              </a:defRPr>
            </a:lvl3pPr>
            <a:lvl4pPr lvl="3" algn="r" rtl="0">
              <a:buNone/>
              <a:defRPr sz="1000">
                <a:solidFill>
                  <a:schemeClr val="accent1"/>
                </a:solidFill>
                <a:latin typeface="Source Code Pro"/>
                <a:ea typeface="Source Code Pro"/>
                <a:cs typeface="Source Code Pro"/>
                <a:sym typeface="Source Code Pro"/>
              </a:defRPr>
            </a:lvl4pPr>
            <a:lvl5pPr lvl="4" algn="r" rtl="0">
              <a:buNone/>
              <a:defRPr sz="1000">
                <a:solidFill>
                  <a:schemeClr val="accent1"/>
                </a:solidFill>
                <a:latin typeface="Source Code Pro"/>
                <a:ea typeface="Source Code Pro"/>
                <a:cs typeface="Source Code Pro"/>
                <a:sym typeface="Source Code Pro"/>
              </a:defRPr>
            </a:lvl5pPr>
            <a:lvl6pPr lvl="5" algn="r" rtl="0">
              <a:buNone/>
              <a:defRPr sz="1000">
                <a:solidFill>
                  <a:schemeClr val="accent1"/>
                </a:solidFill>
                <a:latin typeface="Source Code Pro"/>
                <a:ea typeface="Source Code Pro"/>
                <a:cs typeface="Source Code Pro"/>
                <a:sym typeface="Source Code Pro"/>
              </a:defRPr>
            </a:lvl6pPr>
            <a:lvl7pPr lvl="6" algn="r" rtl="0">
              <a:buNone/>
              <a:defRPr sz="1000">
                <a:solidFill>
                  <a:schemeClr val="accent1"/>
                </a:solidFill>
                <a:latin typeface="Source Code Pro"/>
                <a:ea typeface="Source Code Pro"/>
                <a:cs typeface="Source Code Pro"/>
                <a:sym typeface="Source Code Pro"/>
              </a:defRPr>
            </a:lvl7pPr>
            <a:lvl8pPr lvl="7" algn="r" rtl="0">
              <a:buNone/>
              <a:defRPr sz="1000">
                <a:solidFill>
                  <a:schemeClr val="accent1"/>
                </a:solidFill>
                <a:latin typeface="Source Code Pro"/>
                <a:ea typeface="Source Code Pro"/>
                <a:cs typeface="Source Code Pro"/>
                <a:sym typeface="Source Code Pro"/>
              </a:defRPr>
            </a:lvl8pPr>
            <a:lvl9pPr lvl="8" algn="r" rtl="0">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“Structure, Ideology, Traditions”: Defining the Akkadian State</a:t>
            </a:r>
            <a:endParaRPr sz="3000"/>
          </a:p>
        </p:txBody>
      </p:sp>
      <p:sp>
        <p:nvSpPr>
          <p:cNvPr id="182" name="Google Shape;182;p25"/>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Dan Hulseapple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4"/>
          <p:cNvSpPr txBox="1">
            <a:spLocks noGrp="1"/>
          </p:cNvSpPr>
          <p:nvPr>
            <p:ph type="body" idx="1"/>
          </p:nvPr>
        </p:nvSpPr>
        <p:spPr>
          <a:xfrm>
            <a:off x="1052550" y="1116150"/>
            <a:ext cx="7038900" cy="3580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400"/>
              <a:t>“The god Enlil (is) his (personal) deity (and) the god Ilaba, mighty one of the gods, is his clan (god). *Naram-Sin, the mighty king of the four quarters.” (Naram-Sin E2.1.4.6)</a:t>
            </a:r>
            <a:endParaRPr sz="3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1297500" y="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Administering the Akkadian State</a:t>
            </a:r>
            <a:endParaRPr sz="4800"/>
          </a:p>
        </p:txBody>
      </p:sp>
      <p:sp>
        <p:nvSpPr>
          <p:cNvPr id="292" name="Google Shape;292;p3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Char char="●"/>
            </a:pPr>
            <a:r>
              <a:rPr lang="en" sz="3600"/>
              <a:t>Administrative records</a:t>
            </a:r>
            <a:endParaRPr sz="3600"/>
          </a:p>
          <a:p>
            <a:pPr marL="457200" lvl="0" indent="-457200" algn="l" rtl="0">
              <a:spcBef>
                <a:spcPts val="0"/>
              </a:spcBef>
              <a:spcAft>
                <a:spcPts val="0"/>
              </a:spcAft>
              <a:buSzPts val="3600"/>
              <a:buChar char="●"/>
            </a:pPr>
            <a:r>
              <a:rPr lang="en" sz="3600"/>
              <a:t>Archaeological reports</a:t>
            </a:r>
            <a:endParaRPr sz="3600"/>
          </a:p>
          <a:p>
            <a:pPr marL="457200" lvl="0" indent="-457200" algn="l" rtl="0">
              <a:spcBef>
                <a:spcPts val="0"/>
              </a:spcBef>
              <a:spcAft>
                <a:spcPts val="0"/>
              </a:spcAft>
              <a:buSzPts val="3600"/>
              <a:buChar char="●"/>
            </a:pPr>
            <a:r>
              <a:rPr lang="en" sz="3600"/>
              <a:t>Royal inscriptions</a:t>
            </a:r>
            <a:endParaRPr sz="3600"/>
          </a:p>
          <a:p>
            <a:pPr marL="457200" lvl="0" indent="-457200" algn="l" rtl="0">
              <a:spcBef>
                <a:spcPts val="0"/>
              </a:spcBef>
              <a:spcAft>
                <a:spcPts val="0"/>
              </a:spcAft>
              <a:buSzPts val="3600"/>
              <a:buChar char="●"/>
            </a:pPr>
            <a:r>
              <a:rPr lang="en" sz="3600"/>
              <a:t>Votive statuary</a:t>
            </a: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6"/>
          <p:cNvPicPr preferRelativeResize="0"/>
          <p:nvPr/>
        </p:nvPicPr>
        <p:blipFill>
          <a:blip r:embed="rId3">
            <a:alphaModFix/>
          </a:blip>
          <a:stretch>
            <a:fillRect/>
          </a:stretch>
        </p:blipFill>
        <p:spPr>
          <a:xfrm rot="5400000">
            <a:off x="4384575" y="353550"/>
            <a:ext cx="4079300" cy="5500601"/>
          </a:xfrm>
          <a:prstGeom prst="rect">
            <a:avLst/>
          </a:prstGeom>
          <a:noFill/>
          <a:ln>
            <a:noFill/>
          </a:ln>
        </p:spPr>
      </p:pic>
      <p:sp>
        <p:nvSpPr>
          <p:cNvPr id="298" name="Google Shape;298;p36"/>
          <p:cNvSpPr txBox="1"/>
          <p:nvPr/>
        </p:nvSpPr>
        <p:spPr>
          <a:xfrm>
            <a:off x="1277300" y="260950"/>
            <a:ext cx="5754600" cy="8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Lato"/>
                <a:ea typeface="Lato"/>
                <a:cs typeface="Lato"/>
                <a:sym typeface="Lato"/>
              </a:rPr>
              <a:t>Tell Leilan Excavations</a:t>
            </a:r>
            <a:endParaRPr sz="3600">
              <a:solidFill>
                <a:srgbClr val="FFFFFF"/>
              </a:solidFill>
              <a:latin typeface="Lato"/>
              <a:ea typeface="Lato"/>
              <a:cs typeface="Lato"/>
              <a:sym typeface="Lato"/>
            </a:endParaRPr>
          </a:p>
        </p:txBody>
      </p:sp>
      <p:pic>
        <p:nvPicPr>
          <p:cNvPr id="299" name="Google Shape;299;p36"/>
          <p:cNvPicPr preferRelativeResize="0"/>
          <p:nvPr/>
        </p:nvPicPr>
        <p:blipFill>
          <a:blip r:embed="rId4">
            <a:alphaModFix/>
          </a:blip>
          <a:stretch>
            <a:fillRect/>
          </a:stretch>
        </p:blipFill>
        <p:spPr>
          <a:xfrm>
            <a:off x="0" y="2122700"/>
            <a:ext cx="3488526" cy="1962301"/>
          </a:xfrm>
          <a:prstGeom prst="rect">
            <a:avLst/>
          </a:prstGeom>
          <a:noFill/>
          <a:ln>
            <a:noFill/>
          </a:ln>
        </p:spPr>
      </p:pic>
      <p:sp>
        <p:nvSpPr>
          <p:cNvPr id="300" name="Google Shape;300;p36"/>
          <p:cNvSpPr/>
          <p:nvPr/>
        </p:nvSpPr>
        <p:spPr>
          <a:xfrm>
            <a:off x="927075" y="2327975"/>
            <a:ext cx="418800" cy="756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3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7" name="Google Shape;307;p37"/>
          <p:cNvPicPr preferRelativeResize="0"/>
          <p:nvPr/>
        </p:nvPicPr>
        <p:blipFill>
          <a:blip r:embed="rId3">
            <a:alphaModFix/>
          </a:blip>
          <a:stretch>
            <a:fillRect/>
          </a:stretch>
        </p:blipFill>
        <p:spPr>
          <a:xfrm>
            <a:off x="1387950" y="0"/>
            <a:ext cx="6858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3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14" name="Google Shape;314;p38"/>
          <p:cNvPicPr preferRelativeResize="0"/>
          <p:nvPr/>
        </p:nvPicPr>
        <p:blipFill>
          <a:blip r:embed="rId3">
            <a:alphaModFix/>
          </a:blip>
          <a:stretch>
            <a:fillRect/>
          </a:stretch>
        </p:blipFill>
        <p:spPr>
          <a:xfrm>
            <a:off x="1992188" y="0"/>
            <a:ext cx="515962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9"/>
          <p:cNvSpPr txBox="1">
            <a:spLocks noGrp="1"/>
          </p:cNvSpPr>
          <p:nvPr>
            <p:ph type="title"/>
          </p:nvPr>
        </p:nvSpPr>
        <p:spPr>
          <a:xfrm>
            <a:off x="1311225" y="71000"/>
            <a:ext cx="7038900" cy="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Religious Legitimacy and Patronage</a:t>
            </a:r>
            <a:endParaRPr/>
          </a:p>
        </p:txBody>
      </p:sp>
      <p:pic>
        <p:nvPicPr>
          <p:cNvPr id="320" name="Google Shape;320;p39"/>
          <p:cNvPicPr preferRelativeResize="0"/>
          <p:nvPr/>
        </p:nvPicPr>
        <p:blipFill>
          <a:blip r:embed="rId3">
            <a:alphaModFix/>
          </a:blip>
          <a:stretch>
            <a:fillRect/>
          </a:stretch>
        </p:blipFill>
        <p:spPr>
          <a:xfrm>
            <a:off x="2546200" y="600650"/>
            <a:ext cx="4051600" cy="4542852"/>
          </a:xfrm>
          <a:prstGeom prst="rect">
            <a:avLst/>
          </a:prstGeom>
          <a:noFill/>
          <a:ln>
            <a:noFill/>
          </a:ln>
        </p:spPr>
      </p:pic>
      <p:sp>
        <p:nvSpPr>
          <p:cNvPr id="321" name="Google Shape;321;p39"/>
          <p:cNvSpPr txBox="1"/>
          <p:nvPr/>
        </p:nvSpPr>
        <p:spPr>
          <a:xfrm>
            <a:off x="6597800" y="1937100"/>
            <a:ext cx="1917900" cy="12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Lato"/>
                <a:ea typeface="Lato"/>
                <a:cs typeface="Lato"/>
                <a:sym typeface="Lato"/>
              </a:rPr>
              <a:t>Disc of Enheduanna, Akkadian, ca. 2334-2200 BCE</a:t>
            </a:r>
            <a:endParaRPr sz="1800">
              <a:solidFill>
                <a:srgbClr val="FFFFFF"/>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4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28" name="Google Shape;328;p40"/>
          <p:cNvPicPr preferRelativeResize="0"/>
          <p:nvPr/>
        </p:nvPicPr>
        <p:blipFill>
          <a:blip r:embed="rId3">
            <a:alphaModFix/>
          </a:blip>
          <a:stretch>
            <a:fillRect/>
          </a:stretch>
        </p:blipFill>
        <p:spPr>
          <a:xfrm>
            <a:off x="3545975" y="312238"/>
            <a:ext cx="2541950" cy="4519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1"/>
          <p:cNvPicPr preferRelativeResize="0"/>
          <p:nvPr/>
        </p:nvPicPr>
        <p:blipFill>
          <a:blip r:embed="rId3">
            <a:alphaModFix/>
          </a:blip>
          <a:stretch>
            <a:fillRect/>
          </a:stretch>
        </p:blipFill>
        <p:spPr>
          <a:xfrm>
            <a:off x="0" y="0"/>
            <a:ext cx="3749474" cy="5114724"/>
          </a:xfrm>
          <a:prstGeom prst="rect">
            <a:avLst/>
          </a:prstGeom>
          <a:noFill/>
          <a:ln>
            <a:noFill/>
          </a:ln>
        </p:spPr>
      </p:pic>
      <p:sp>
        <p:nvSpPr>
          <p:cNvPr id="334" name="Google Shape;334;p41"/>
          <p:cNvSpPr txBox="1"/>
          <p:nvPr/>
        </p:nvSpPr>
        <p:spPr>
          <a:xfrm>
            <a:off x="4449925" y="466975"/>
            <a:ext cx="3976200" cy="36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Lato"/>
                <a:ea typeface="Lato"/>
                <a:cs typeface="Lato"/>
                <a:sym typeface="Lato"/>
              </a:rPr>
              <a:t>Statue of Manishtushu, Akkadian, ca. 2250 BCE</a:t>
            </a:r>
            <a:endParaRPr sz="3000">
              <a:solidFill>
                <a:srgbClr val="FFFFFF"/>
              </a:solidFill>
              <a:latin typeface="Lato"/>
              <a:ea typeface="Lato"/>
              <a:cs typeface="Lato"/>
              <a:sym typeface="Lato"/>
            </a:endParaRPr>
          </a:p>
        </p:txBody>
      </p:sp>
      <p:pic>
        <p:nvPicPr>
          <p:cNvPr id="335" name="Google Shape;335;p41"/>
          <p:cNvPicPr preferRelativeResize="0"/>
          <p:nvPr/>
        </p:nvPicPr>
        <p:blipFill>
          <a:blip r:embed="rId4">
            <a:alphaModFix/>
          </a:blip>
          <a:stretch>
            <a:fillRect/>
          </a:stretch>
        </p:blipFill>
        <p:spPr>
          <a:xfrm>
            <a:off x="4449925" y="2578626"/>
            <a:ext cx="3976199" cy="2255414"/>
          </a:xfrm>
          <a:prstGeom prst="rect">
            <a:avLst/>
          </a:prstGeom>
          <a:noFill/>
          <a:ln>
            <a:noFill/>
          </a:ln>
        </p:spPr>
      </p:pic>
      <p:sp>
        <p:nvSpPr>
          <p:cNvPr id="336" name="Google Shape;336;p41"/>
          <p:cNvSpPr txBox="1"/>
          <p:nvPr/>
        </p:nvSpPr>
        <p:spPr>
          <a:xfrm>
            <a:off x="7093775" y="2252425"/>
            <a:ext cx="302100" cy="4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41"/>
          <p:cNvSpPr/>
          <p:nvPr/>
        </p:nvSpPr>
        <p:spPr>
          <a:xfrm>
            <a:off x="7272275" y="4188975"/>
            <a:ext cx="123600" cy="1578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6983900" y="3982950"/>
            <a:ext cx="61800" cy="549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1"/>
          <p:cNvSpPr/>
          <p:nvPr/>
        </p:nvSpPr>
        <p:spPr>
          <a:xfrm>
            <a:off x="7547000" y="3948625"/>
            <a:ext cx="61800" cy="549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2"/>
          <p:cNvSpPr txBox="1"/>
          <p:nvPr/>
        </p:nvSpPr>
        <p:spPr>
          <a:xfrm>
            <a:off x="1186500" y="470400"/>
            <a:ext cx="6771000" cy="420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2400">
                <a:solidFill>
                  <a:schemeClr val="lt1"/>
                </a:solidFill>
                <a:latin typeface="Lato"/>
                <a:ea typeface="Lato"/>
                <a:cs typeface="Lato"/>
                <a:sym typeface="Lato"/>
              </a:rPr>
              <a:t>Standard inscription:</a:t>
            </a:r>
            <a:endParaRPr sz="2400">
              <a:solidFill>
                <a:schemeClr val="lt1"/>
              </a:solidFill>
              <a:latin typeface="Lato"/>
              <a:ea typeface="Lato"/>
              <a:cs typeface="Lato"/>
              <a:sym typeface="Lato"/>
            </a:endParaRPr>
          </a:p>
          <a:p>
            <a:pPr marL="0" lvl="0" indent="0" algn="l" rtl="0">
              <a:lnSpc>
                <a:spcPct val="115000"/>
              </a:lnSpc>
              <a:spcBef>
                <a:spcPts val="1600"/>
              </a:spcBef>
              <a:spcAft>
                <a:spcPts val="0"/>
              </a:spcAft>
              <a:buClr>
                <a:srgbClr val="000000"/>
              </a:buClr>
              <a:buSzPts val="1100"/>
              <a:buFont typeface="Arial"/>
              <a:buNone/>
            </a:pPr>
            <a:r>
              <a:rPr lang="en" sz="2400">
                <a:solidFill>
                  <a:schemeClr val="lt1"/>
                </a:solidFill>
                <a:latin typeface="Lato"/>
                <a:ea typeface="Lato"/>
                <a:cs typeface="Lato"/>
                <a:sym typeface="Lato"/>
              </a:rPr>
              <a:t>“He fashioned a statue of himself (and) dedicated (it) to the god [Enlil]. By the gods Shamash and Ilaba I swear that (these) are not falsehoods (but) are indeed true. As for the one who removes this inscription, may the gods Enlil and Shamash tear out foundations and destroy his progeny… Manishtushu, king of the world, dedicated (this object) to the god Enlil.”</a:t>
            </a:r>
            <a:endParaRPr sz="2400">
              <a:solidFill>
                <a:schemeClr val="lt1"/>
              </a:solidFill>
              <a:latin typeface="Lato"/>
              <a:ea typeface="Lato"/>
              <a:cs typeface="Lato"/>
              <a:sym typeface="Lato"/>
            </a:endParaRPr>
          </a:p>
          <a:p>
            <a:pPr marL="0" lvl="0" indent="0" algn="l" rtl="0">
              <a:spcBef>
                <a:spcPts val="1600"/>
              </a:spcBef>
              <a:spcAft>
                <a:spcPts val="0"/>
              </a:spcAft>
              <a:buClr>
                <a:srgbClr val="000000"/>
              </a:buClr>
              <a:buSzPts val="1100"/>
              <a:buFont typeface="Arial"/>
              <a:buNone/>
            </a:pPr>
            <a:endParaRPr sz="2400"/>
          </a:p>
          <a:p>
            <a:pPr marL="0" lvl="0" indent="0" algn="l" rtl="0">
              <a:spcBef>
                <a:spcPts val="0"/>
              </a:spcBef>
              <a:spcAft>
                <a:spcPts val="0"/>
              </a:spcAft>
              <a:buNone/>
            </a:pP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3"/>
          <p:cNvSpPr txBox="1">
            <a:spLocks noGrp="1"/>
          </p:cNvSpPr>
          <p:nvPr>
            <p:ph type="title"/>
          </p:nvPr>
        </p:nvSpPr>
        <p:spPr>
          <a:xfrm>
            <a:off x="1052550" y="1357500"/>
            <a:ext cx="7038900" cy="24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What do we make of this? Is Akkad an empire?</a:t>
            </a:r>
            <a:endParaRPr sz="4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2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9" name="Google Shape;189;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4"/>
          <p:cNvSpPr txBox="1">
            <a:spLocks noGrp="1"/>
          </p:cNvSpPr>
          <p:nvPr>
            <p:ph type="title"/>
          </p:nvPr>
        </p:nvSpPr>
        <p:spPr>
          <a:xfrm>
            <a:off x="1297500" y="5097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Different theories/approaches</a:t>
            </a:r>
            <a:endParaRPr sz="3000"/>
          </a:p>
        </p:txBody>
      </p:sp>
      <p:sp>
        <p:nvSpPr>
          <p:cNvPr id="355" name="Google Shape;355;p44"/>
          <p:cNvSpPr txBox="1">
            <a:spLocks noGrp="1"/>
          </p:cNvSpPr>
          <p:nvPr>
            <p:ph type="body" idx="1"/>
          </p:nvPr>
        </p:nvSpPr>
        <p:spPr>
          <a:xfrm>
            <a:off x="1297500" y="379500"/>
            <a:ext cx="7038900" cy="43845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800"/>
          </a:p>
          <a:p>
            <a:pPr marL="457200" lvl="0" indent="-342900" algn="l" rtl="0">
              <a:spcBef>
                <a:spcPts val="1600"/>
              </a:spcBef>
              <a:spcAft>
                <a:spcPts val="0"/>
              </a:spcAft>
              <a:buSzPts val="1800"/>
              <a:buChar char="●"/>
            </a:pPr>
            <a:r>
              <a:rPr lang="en" sz="1800"/>
              <a:t>Doyle (1986), Smith (2001)</a:t>
            </a:r>
            <a:endParaRPr sz="1800"/>
          </a:p>
          <a:p>
            <a:pPr marL="914400" lvl="1" indent="-342900" algn="l" rtl="0">
              <a:spcBef>
                <a:spcPts val="0"/>
              </a:spcBef>
              <a:spcAft>
                <a:spcPts val="0"/>
              </a:spcAft>
              <a:buSzPts val="1800"/>
              <a:buChar char="○"/>
            </a:pPr>
            <a:r>
              <a:rPr lang="en" sz="1800"/>
              <a:t>Political/economic cores</a:t>
            </a:r>
            <a:endParaRPr sz="1800"/>
          </a:p>
          <a:p>
            <a:pPr marL="914400" lvl="1" indent="-342900" algn="l" rtl="0">
              <a:spcBef>
                <a:spcPts val="0"/>
              </a:spcBef>
              <a:spcAft>
                <a:spcPts val="0"/>
              </a:spcAft>
              <a:buSzPts val="1800"/>
              <a:buChar char="○"/>
            </a:pPr>
            <a:r>
              <a:rPr lang="en" sz="1800"/>
              <a:t>Subservient peripheries</a:t>
            </a:r>
            <a:endParaRPr sz="1800"/>
          </a:p>
          <a:p>
            <a:pPr marL="914400" lvl="1" indent="-342900" algn="l" rtl="0">
              <a:spcBef>
                <a:spcPts val="0"/>
              </a:spcBef>
              <a:spcAft>
                <a:spcPts val="0"/>
              </a:spcAft>
              <a:buSzPts val="1800"/>
              <a:buChar char="○"/>
            </a:pPr>
            <a:r>
              <a:rPr lang="en" sz="1800"/>
              <a:t>“Transnational” system and its needs</a:t>
            </a:r>
            <a:endParaRPr sz="1800"/>
          </a:p>
          <a:p>
            <a:pPr marL="914400" lvl="1" indent="-342900" algn="l" rtl="0">
              <a:spcBef>
                <a:spcPts val="0"/>
              </a:spcBef>
              <a:spcAft>
                <a:spcPts val="0"/>
              </a:spcAft>
              <a:buSzPts val="1800"/>
              <a:buChar char="○"/>
            </a:pPr>
            <a:r>
              <a:rPr lang="en" sz="1800"/>
              <a:t>Incentives offered by the wider political climate</a:t>
            </a:r>
            <a:endParaRPr sz="1800"/>
          </a:p>
          <a:p>
            <a:pPr marL="457200" lvl="0" indent="-342900" algn="l" rtl="0">
              <a:spcBef>
                <a:spcPts val="0"/>
              </a:spcBef>
              <a:spcAft>
                <a:spcPts val="0"/>
              </a:spcAft>
              <a:buSzPts val="1800"/>
              <a:buChar char="●"/>
            </a:pPr>
            <a:r>
              <a:rPr lang="en" sz="1800"/>
              <a:t>Sinopoli (2001)</a:t>
            </a:r>
            <a:endParaRPr sz="1800"/>
          </a:p>
          <a:p>
            <a:pPr marL="914400" lvl="1" indent="-342900" algn="l" rtl="0">
              <a:spcBef>
                <a:spcPts val="0"/>
              </a:spcBef>
              <a:spcAft>
                <a:spcPts val="0"/>
              </a:spcAft>
              <a:buSzPts val="1800"/>
              <a:buChar char="○"/>
            </a:pPr>
            <a:r>
              <a:rPr lang="en" sz="1800"/>
              <a:t>Form vs. substance</a:t>
            </a:r>
            <a:endParaRPr sz="1800"/>
          </a:p>
          <a:p>
            <a:pPr marL="457200" lvl="0" indent="-342900" algn="l" rtl="0">
              <a:spcBef>
                <a:spcPts val="0"/>
              </a:spcBef>
              <a:spcAft>
                <a:spcPts val="0"/>
              </a:spcAft>
              <a:buSzPts val="1800"/>
              <a:buChar char="●"/>
            </a:pPr>
            <a:r>
              <a:rPr lang="en" sz="1800"/>
              <a:t>Subrahmanyam (2001)</a:t>
            </a:r>
            <a:endParaRPr sz="1800"/>
          </a:p>
          <a:p>
            <a:pPr marL="914400" lvl="1" indent="-342900" algn="l" rtl="0">
              <a:spcBef>
                <a:spcPts val="0"/>
              </a:spcBef>
              <a:spcAft>
                <a:spcPts val="0"/>
              </a:spcAft>
              <a:buSzPts val="1800"/>
              <a:buChar char="○"/>
            </a:pPr>
            <a:r>
              <a:rPr lang="en" sz="1800"/>
              <a:t>Minimalist approach</a:t>
            </a:r>
            <a:endParaRPr sz="1800"/>
          </a:p>
          <a:p>
            <a:pPr marL="914400" lvl="1" indent="-342900" algn="l" rtl="0">
              <a:spcBef>
                <a:spcPts val="0"/>
              </a:spcBef>
              <a:spcAft>
                <a:spcPts val="0"/>
              </a:spcAft>
              <a:buSzPts val="1800"/>
              <a:buChar char="○"/>
            </a:pPr>
            <a:r>
              <a:rPr lang="en" sz="1800"/>
              <a:t>Large geographic size</a:t>
            </a:r>
            <a:endParaRPr sz="1800"/>
          </a:p>
          <a:p>
            <a:pPr marL="914400" lvl="1" indent="-342900" algn="l" rtl="0">
              <a:spcBef>
                <a:spcPts val="0"/>
              </a:spcBef>
              <a:spcAft>
                <a:spcPts val="0"/>
              </a:spcAft>
              <a:buSzPts val="1800"/>
              <a:buChar char="○"/>
            </a:pPr>
            <a:r>
              <a:rPr lang="en" sz="1800"/>
              <a:t>Hierarchical ruling structure</a:t>
            </a:r>
            <a:endParaRPr sz="1800"/>
          </a:p>
          <a:p>
            <a:pPr marL="914400" lvl="1" indent="-342900" algn="l" rtl="0">
              <a:spcBef>
                <a:spcPts val="0"/>
              </a:spcBef>
              <a:spcAft>
                <a:spcPts val="0"/>
              </a:spcAft>
              <a:buSzPts val="1800"/>
              <a:buChar char="○"/>
            </a:pPr>
            <a:r>
              <a:rPr lang="en" sz="1800"/>
              <a:t>Imperial ideology that espouses the state’s supremacy</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5"/>
          <p:cNvSpPr txBox="1">
            <a:spLocks noGrp="1"/>
          </p:cNvSpPr>
          <p:nvPr>
            <p:ph type="title"/>
          </p:nvPr>
        </p:nvSpPr>
        <p:spPr>
          <a:xfrm>
            <a:off x="1256300" y="49200"/>
            <a:ext cx="7038900" cy="78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My definition</a:t>
            </a:r>
            <a:endParaRPr sz="3000"/>
          </a:p>
        </p:txBody>
      </p:sp>
      <p:sp>
        <p:nvSpPr>
          <p:cNvPr id="361" name="Google Shape;361;p45"/>
          <p:cNvSpPr txBox="1">
            <a:spLocks noGrp="1"/>
          </p:cNvSpPr>
          <p:nvPr>
            <p:ph type="body" idx="1"/>
          </p:nvPr>
        </p:nvSpPr>
        <p:spPr>
          <a:xfrm>
            <a:off x="1256300" y="831900"/>
            <a:ext cx="7038900" cy="3479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Empires are states which:</a:t>
            </a:r>
            <a:endParaRPr sz="2400"/>
          </a:p>
          <a:p>
            <a:pPr marL="914400" lvl="1" indent="-381000" algn="l" rtl="0">
              <a:spcBef>
                <a:spcPts val="0"/>
              </a:spcBef>
              <a:spcAft>
                <a:spcPts val="0"/>
              </a:spcAft>
              <a:buSzPts val="2400"/>
              <a:buChar char="○"/>
            </a:pPr>
            <a:r>
              <a:rPr lang="en" sz="2400"/>
              <a:t>Exert political, economic, or cultural influence</a:t>
            </a:r>
            <a:endParaRPr sz="2400"/>
          </a:p>
          <a:p>
            <a:pPr marL="914400" lvl="1" indent="-381000" algn="l" rtl="0">
              <a:spcBef>
                <a:spcPts val="0"/>
              </a:spcBef>
              <a:spcAft>
                <a:spcPts val="0"/>
              </a:spcAft>
              <a:buSzPts val="2400"/>
              <a:buChar char="○"/>
            </a:pPr>
            <a:r>
              <a:rPr lang="en" sz="2400"/>
              <a:t>Over a relatively large geographic area</a:t>
            </a:r>
            <a:endParaRPr sz="2400"/>
          </a:p>
          <a:p>
            <a:pPr marL="914400" lvl="1" indent="-381000" algn="l" rtl="0">
              <a:spcBef>
                <a:spcPts val="0"/>
              </a:spcBef>
              <a:spcAft>
                <a:spcPts val="0"/>
              </a:spcAft>
              <a:buSzPts val="2400"/>
              <a:buChar char="○"/>
            </a:pPr>
            <a:r>
              <a:rPr lang="en" sz="2400"/>
              <a:t>With a culturally heterogeneous population</a:t>
            </a:r>
            <a:endParaRPr sz="2400"/>
          </a:p>
          <a:p>
            <a:pPr marL="914400" lvl="1" indent="-381000" algn="l" rtl="0">
              <a:spcBef>
                <a:spcPts val="0"/>
              </a:spcBef>
              <a:spcAft>
                <a:spcPts val="0"/>
              </a:spcAft>
              <a:buSzPts val="2400"/>
              <a:buChar char="○"/>
            </a:pPr>
            <a:r>
              <a:rPr lang="en" sz="2400"/>
              <a:t>Driven by an imperial ideology which acknowledges the empire as ruling over different peoples</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6"/>
          <p:cNvSpPr txBox="1">
            <a:spLocks noGrp="1"/>
          </p:cNvSpPr>
          <p:nvPr>
            <p:ph type="title"/>
          </p:nvPr>
        </p:nvSpPr>
        <p:spPr>
          <a:xfrm>
            <a:off x="1297500" y="194625"/>
            <a:ext cx="7038900" cy="71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Applying this Definition</a:t>
            </a:r>
            <a:endParaRPr sz="3000"/>
          </a:p>
        </p:txBody>
      </p:sp>
      <p:sp>
        <p:nvSpPr>
          <p:cNvPr id="367" name="Google Shape;367;p46"/>
          <p:cNvSpPr txBox="1">
            <a:spLocks noGrp="1"/>
          </p:cNvSpPr>
          <p:nvPr>
            <p:ph type="body" idx="1"/>
          </p:nvPr>
        </p:nvSpPr>
        <p:spPr>
          <a:xfrm>
            <a:off x="1297500" y="907800"/>
            <a:ext cx="7038900" cy="4235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Features of the Akkadian State:</a:t>
            </a:r>
            <a:endParaRPr sz="1400"/>
          </a:p>
          <a:p>
            <a:pPr marL="914400" lvl="1" indent="-317500" algn="l" rtl="0">
              <a:spcBef>
                <a:spcPts val="0"/>
              </a:spcBef>
              <a:spcAft>
                <a:spcPts val="0"/>
              </a:spcAft>
              <a:buSzPts val="1400"/>
              <a:buChar char="○"/>
            </a:pPr>
            <a:r>
              <a:rPr lang="en" sz="1400"/>
              <a:t>Exert political, economic, or cultural influence? → Yes</a:t>
            </a:r>
            <a:endParaRPr sz="1400"/>
          </a:p>
          <a:p>
            <a:pPr marL="1371600" lvl="2" indent="-317500" algn="l" rtl="0">
              <a:spcBef>
                <a:spcPts val="0"/>
              </a:spcBef>
              <a:spcAft>
                <a:spcPts val="0"/>
              </a:spcAft>
              <a:buSzPts val="1400"/>
              <a:buChar char="■"/>
            </a:pPr>
            <a:r>
              <a:rPr lang="en" sz="1400"/>
              <a:t>Tell Leilan complex</a:t>
            </a:r>
            <a:endParaRPr sz="1400"/>
          </a:p>
          <a:p>
            <a:pPr marL="1371600" lvl="2" indent="-317500" algn="l" rtl="0">
              <a:spcBef>
                <a:spcPts val="0"/>
              </a:spcBef>
              <a:spcAft>
                <a:spcPts val="0"/>
              </a:spcAft>
              <a:buSzPts val="1400"/>
              <a:buChar char="■"/>
            </a:pPr>
            <a:r>
              <a:rPr lang="en" sz="1400"/>
              <a:t>Potential population redistribution</a:t>
            </a:r>
            <a:endParaRPr sz="1400"/>
          </a:p>
          <a:p>
            <a:pPr marL="1371600" lvl="2" indent="-317500" algn="l" rtl="0">
              <a:spcBef>
                <a:spcPts val="0"/>
              </a:spcBef>
              <a:spcAft>
                <a:spcPts val="0"/>
              </a:spcAft>
              <a:buSzPts val="1400"/>
              <a:buChar char="■"/>
            </a:pPr>
            <a:r>
              <a:rPr lang="en" sz="1400"/>
              <a:t>Princesses as high priestesses</a:t>
            </a:r>
            <a:endParaRPr sz="1400"/>
          </a:p>
          <a:p>
            <a:pPr marL="914400" lvl="1" indent="-317500" algn="l" rtl="0">
              <a:spcBef>
                <a:spcPts val="0"/>
              </a:spcBef>
              <a:spcAft>
                <a:spcPts val="0"/>
              </a:spcAft>
              <a:buSzPts val="1400"/>
              <a:buChar char="○"/>
            </a:pPr>
            <a:r>
              <a:rPr lang="en" sz="1400"/>
              <a:t>Over a relatively large geographic area? → Yes</a:t>
            </a:r>
            <a:endParaRPr sz="1400"/>
          </a:p>
          <a:p>
            <a:pPr marL="1371600" lvl="2" indent="-317500" algn="l" rtl="0">
              <a:spcBef>
                <a:spcPts val="0"/>
              </a:spcBef>
              <a:spcAft>
                <a:spcPts val="0"/>
              </a:spcAft>
              <a:buSzPts val="1400"/>
              <a:buChar char="■"/>
            </a:pPr>
            <a:r>
              <a:rPr lang="en" sz="1400"/>
              <a:t>Controlled all of Mesopotamia, at least</a:t>
            </a:r>
            <a:endParaRPr sz="1400"/>
          </a:p>
          <a:p>
            <a:pPr marL="914400" lvl="1" indent="-317500" algn="l" rtl="0">
              <a:spcBef>
                <a:spcPts val="0"/>
              </a:spcBef>
              <a:spcAft>
                <a:spcPts val="0"/>
              </a:spcAft>
              <a:buSzPts val="1400"/>
              <a:buChar char="○"/>
            </a:pPr>
            <a:r>
              <a:rPr lang="en" sz="1400"/>
              <a:t>With a culturally heterogeneous population? → Yes</a:t>
            </a:r>
            <a:endParaRPr sz="1400"/>
          </a:p>
          <a:p>
            <a:pPr marL="1371600" lvl="2" indent="-317500" algn="l" rtl="0">
              <a:spcBef>
                <a:spcPts val="0"/>
              </a:spcBef>
              <a:spcAft>
                <a:spcPts val="0"/>
              </a:spcAft>
              <a:buSzPts val="1400"/>
              <a:buChar char="■"/>
            </a:pPr>
            <a:r>
              <a:rPr lang="en" sz="1400"/>
              <a:t>Sumerians and Akkadians</a:t>
            </a:r>
            <a:endParaRPr sz="1400"/>
          </a:p>
          <a:p>
            <a:pPr marL="1371600" lvl="2" indent="-317500" algn="l" rtl="0">
              <a:spcBef>
                <a:spcPts val="0"/>
              </a:spcBef>
              <a:spcAft>
                <a:spcPts val="0"/>
              </a:spcAft>
              <a:buSzPts val="1400"/>
              <a:buChar char="■"/>
            </a:pPr>
            <a:r>
              <a:rPr lang="en" sz="1400"/>
              <a:t>Lullubi</a:t>
            </a:r>
            <a:endParaRPr sz="1400"/>
          </a:p>
          <a:p>
            <a:pPr marL="1371600" lvl="2" indent="-317500" algn="l" rtl="0">
              <a:spcBef>
                <a:spcPts val="0"/>
              </a:spcBef>
              <a:spcAft>
                <a:spcPts val="0"/>
              </a:spcAft>
              <a:buSzPts val="1400"/>
              <a:buChar char="■"/>
            </a:pPr>
            <a:r>
              <a:rPr lang="en" sz="1400"/>
              <a:t>Elamites</a:t>
            </a:r>
            <a:endParaRPr sz="1400"/>
          </a:p>
          <a:p>
            <a:pPr marL="914400" lvl="1" indent="-317500" algn="l" rtl="0">
              <a:spcBef>
                <a:spcPts val="0"/>
              </a:spcBef>
              <a:spcAft>
                <a:spcPts val="0"/>
              </a:spcAft>
              <a:buSzPts val="1400"/>
              <a:buChar char="○"/>
            </a:pPr>
            <a:r>
              <a:rPr lang="en" sz="1400"/>
              <a:t>Driven by an imperial ideology which acknowledges the empire as ruling over different peoples → Yes</a:t>
            </a:r>
            <a:endParaRPr sz="1400"/>
          </a:p>
          <a:p>
            <a:pPr marL="1371600" lvl="2" indent="-317500" algn="l" rtl="0">
              <a:spcBef>
                <a:spcPts val="0"/>
              </a:spcBef>
              <a:spcAft>
                <a:spcPts val="0"/>
              </a:spcAft>
              <a:buSzPts val="1400"/>
              <a:buChar char="■"/>
            </a:pPr>
            <a:r>
              <a:rPr lang="en" sz="1400"/>
              <a:t>“Four Quarters”</a:t>
            </a:r>
            <a:endParaRPr sz="1400"/>
          </a:p>
          <a:p>
            <a:pPr marL="1371600" lvl="2" indent="-317500" algn="l" rtl="0">
              <a:spcBef>
                <a:spcPts val="0"/>
              </a:spcBef>
              <a:spcAft>
                <a:spcPts val="0"/>
              </a:spcAft>
              <a:buSzPts val="1400"/>
              <a:buChar char="■"/>
            </a:pPr>
            <a:r>
              <a:rPr lang="en" sz="1400"/>
              <a:t>Enheduanna Disc and hymns</a:t>
            </a:r>
            <a:endParaRPr sz="1400"/>
          </a:p>
          <a:p>
            <a:pPr marL="1371600" lvl="2" indent="-317500" algn="l" rtl="0">
              <a:spcBef>
                <a:spcPts val="0"/>
              </a:spcBef>
              <a:spcAft>
                <a:spcPts val="0"/>
              </a:spcAft>
              <a:buSzPts val="1400"/>
              <a:buChar char="■"/>
            </a:pPr>
            <a:r>
              <a:rPr lang="en" sz="1400"/>
              <a:t>Royal patronage</a:t>
            </a:r>
            <a:endParaRPr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animEffect transition="in" filter="fade">
                                      <p:cBhvr>
                                        <p:cTn id="7" dur="1000"/>
                                        <p:tgtEl>
                                          <p:spTgt spid="3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xEl>
                                              <p:pRg st="1" end="1"/>
                                            </p:txEl>
                                          </p:spTgt>
                                        </p:tgtEl>
                                        <p:attrNameLst>
                                          <p:attrName>style.visibility</p:attrName>
                                        </p:attrNameLst>
                                      </p:cBhvr>
                                      <p:to>
                                        <p:strVal val="visible"/>
                                      </p:to>
                                    </p:set>
                                    <p:animEffect transition="in" filter="fade">
                                      <p:cBhvr>
                                        <p:cTn id="12" dur="1000"/>
                                        <p:tgtEl>
                                          <p:spTgt spid="3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7">
                                            <p:txEl>
                                              <p:pRg st="2" end="2"/>
                                            </p:txEl>
                                          </p:spTgt>
                                        </p:tgtEl>
                                        <p:attrNameLst>
                                          <p:attrName>style.visibility</p:attrName>
                                        </p:attrNameLst>
                                      </p:cBhvr>
                                      <p:to>
                                        <p:strVal val="visible"/>
                                      </p:to>
                                    </p:set>
                                    <p:animEffect transition="in" filter="fade">
                                      <p:cBhvr>
                                        <p:cTn id="17" dur="1000"/>
                                        <p:tgtEl>
                                          <p:spTgt spid="3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7">
                                            <p:txEl>
                                              <p:pRg st="3" end="3"/>
                                            </p:txEl>
                                          </p:spTgt>
                                        </p:tgtEl>
                                        <p:attrNameLst>
                                          <p:attrName>style.visibility</p:attrName>
                                        </p:attrNameLst>
                                      </p:cBhvr>
                                      <p:to>
                                        <p:strVal val="visible"/>
                                      </p:to>
                                    </p:set>
                                    <p:animEffect transition="in" filter="fade">
                                      <p:cBhvr>
                                        <p:cTn id="22" dur="1000"/>
                                        <p:tgtEl>
                                          <p:spTgt spid="3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7">
                                            <p:txEl>
                                              <p:pRg st="4" end="4"/>
                                            </p:txEl>
                                          </p:spTgt>
                                        </p:tgtEl>
                                        <p:attrNameLst>
                                          <p:attrName>style.visibility</p:attrName>
                                        </p:attrNameLst>
                                      </p:cBhvr>
                                      <p:to>
                                        <p:strVal val="visible"/>
                                      </p:to>
                                    </p:set>
                                    <p:animEffect transition="in" filter="fade">
                                      <p:cBhvr>
                                        <p:cTn id="27" dur="1000"/>
                                        <p:tgtEl>
                                          <p:spTgt spid="3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7">
                                            <p:txEl>
                                              <p:pRg st="5" end="5"/>
                                            </p:txEl>
                                          </p:spTgt>
                                        </p:tgtEl>
                                        <p:attrNameLst>
                                          <p:attrName>style.visibility</p:attrName>
                                        </p:attrNameLst>
                                      </p:cBhvr>
                                      <p:to>
                                        <p:strVal val="visible"/>
                                      </p:to>
                                    </p:set>
                                    <p:animEffect transition="in" filter="fade">
                                      <p:cBhvr>
                                        <p:cTn id="32" dur="1000"/>
                                        <p:tgtEl>
                                          <p:spTgt spid="3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7">
                                            <p:txEl>
                                              <p:pRg st="6" end="6"/>
                                            </p:txEl>
                                          </p:spTgt>
                                        </p:tgtEl>
                                        <p:attrNameLst>
                                          <p:attrName>style.visibility</p:attrName>
                                        </p:attrNameLst>
                                      </p:cBhvr>
                                      <p:to>
                                        <p:strVal val="visible"/>
                                      </p:to>
                                    </p:set>
                                    <p:animEffect transition="in" filter="fade">
                                      <p:cBhvr>
                                        <p:cTn id="37" dur="1000"/>
                                        <p:tgtEl>
                                          <p:spTgt spid="3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7">
                                            <p:txEl>
                                              <p:pRg st="7" end="7"/>
                                            </p:txEl>
                                          </p:spTgt>
                                        </p:tgtEl>
                                        <p:attrNameLst>
                                          <p:attrName>style.visibility</p:attrName>
                                        </p:attrNameLst>
                                      </p:cBhvr>
                                      <p:to>
                                        <p:strVal val="visible"/>
                                      </p:to>
                                    </p:set>
                                    <p:animEffect transition="in" filter="fade">
                                      <p:cBhvr>
                                        <p:cTn id="42" dur="1000"/>
                                        <p:tgtEl>
                                          <p:spTgt spid="36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7">
                                            <p:txEl>
                                              <p:pRg st="8" end="8"/>
                                            </p:txEl>
                                          </p:spTgt>
                                        </p:tgtEl>
                                        <p:attrNameLst>
                                          <p:attrName>style.visibility</p:attrName>
                                        </p:attrNameLst>
                                      </p:cBhvr>
                                      <p:to>
                                        <p:strVal val="visible"/>
                                      </p:to>
                                    </p:set>
                                    <p:animEffect transition="in" filter="fade">
                                      <p:cBhvr>
                                        <p:cTn id="47" dur="1000"/>
                                        <p:tgtEl>
                                          <p:spTgt spid="36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7">
                                            <p:txEl>
                                              <p:pRg st="9" end="9"/>
                                            </p:txEl>
                                          </p:spTgt>
                                        </p:tgtEl>
                                        <p:attrNameLst>
                                          <p:attrName>style.visibility</p:attrName>
                                        </p:attrNameLst>
                                      </p:cBhvr>
                                      <p:to>
                                        <p:strVal val="visible"/>
                                      </p:to>
                                    </p:set>
                                    <p:animEffect transition="in" filter="fade">
                                      <p:cBhvr>
                                        <p:cTn id="52" dur="1000"/>
                                        <p:tgtEl>
                                          <p:spTgt spid="36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7">
                                            <p:txEl>
                                              <p:pRg st="10" end="10"/>
                                            </p:txEl>
                                          </p:spTgt>
                                        </p:tgtEl>
                                        <p:attrNameLst>
                                          <p:attrName>style.visibility</p:attrName>
                                        </p:attrNameLst>
                                      </p:cBhvr>
                                      <p:to>
                                        <p:strVal val="visible"/>
                                      </p:to>
                                    </p:set>
                                    <p:animEffect transition="in" filter="fade">
                                      <p:cBhvr>
                                        <p:cTn id="57" dur="1000"/>
                                        <p:tgtEl>
                                          <p:spTgt spid="36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67">
                                            <p:txEl>
                                              <p:pRg st="11" end="11"/>
                                            </p:txEl>
                                          </p:spTgt>
                                        </p:tgtEl>
                                        <p:attrNameLst>
                                          <p:attrName>style.visibility</p:attrName>
                                        </p:attrNameLst>
                                      </p:cBhvr>
                                      <p:to>
                                        <p:strVal val="visible"/>
                                      </p:to>
                                    </p:set>
                                    <p:animEffect transition="in" filter="fade">
                                      <p:cBhvr>
                                        <p:cTn id="62" dur="1000"/>
                                        <p:tgtEl>
                                          <p:spTgt spid="36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7">
                                            <p:txEl>
                                              <p:pRg st="12" end="12"/>
                                            </p:txEl>
                                          </p:spTgt>
                                        </p:tgtEl>
                                        <p:attrNameLst>
                                          <p:attrName>style.visibility</p:attrName>
                                        </p:attrNameLst>
                                      </p:cBhvr>
                                      <p:to>
                                        <p:strVal val="visible"/>
                                      </p:to>
                                    </p:set>
                                    <p:animEffect transition="in" filter="fade">
                                      <p:cBhvr>
                                        <p:cTn id="67" dur="1000"/>
                                        <p:tgtEl>
                                          <p:spTgt spid="36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7">
                                            <p:txEl>
                                              <p:pRg st="13" end="13"/>
                                            </p:txEl>
                                          </p:spTgt>
                                        </p:tgtEl>
                                        <p:attrNameLst>
                                          <p:attrName>style.visibility</p:attrName>
                                        </p:attrNameLst>
                                      </p:cBhvr>
                                      <p:to>
                                        <p:strVal val="visible"/>
                                      </p:to>
                                    </p:set>
                                    <p:animEffect transition="in" filter="fade">
                                      <p:cBhvr>
                                        <p:cTn id="72" dur="1000"/>
                                        <p:tgtEl>
                                          <p:spTgt spid="367">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67">
                                            <p:txEl>
                                              <p:pRg st="14" end="14"/>
                                            </p:txEl>
                                          </p:spTgt>
                                        </p:tgtEl>
                                        <p:attrNameLst>
                                          <p:attrName>style.visibility</p:attrName>
                                        </p:attrNameLst>
                                      </p:cBhvr>
                                      <p:to>
                                        <p:strVal val="visible"/>
                                      </p:to>
                                    </p:set>
                                    <p:animEffect transition="in" filter="fade">
                                      <p:cBhvr>
                                        <p:cTn id="77" dur="1000"/>
                                        <p:tgtEl>
                                          <p:spTgt spid="36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 for further research</a:t>
            </a:r>
            <a:endParaRPr/>
          </a:p>
        </p:txBody>
      </p:sp>
      <p:sp>
        <p:nvSpPr>
          <p:cNvPr id="373" name="Google Shape;373;p47"/>
          <p:cNvSpPr txBox="1">
            <a:spLocks noGrp="1"/>
          </p:cNvSpPr>
          <p:nvPr>
            <p:ph type="body" idx="1"/>
          </p:nvPr>
        </p:nvSpPr>
        <p:spPr>
          <a:xfrm>
            <a:off x="1297500" y="1307850"/>
            <a:ext cx="7038900" cy="29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Further questions</a:t>
            </a:r>
            <a:endParaRPr sz="1800"/>
          </a:p>
          <a:p>
            <a:pPr marL="914400" lvl="1" indent="-342900" algn="l" rtl="0">
              <a:spcBef>
                <a:spcPts val="0"/>
              </a:spcBef>
              <a:spcAft>
                <a:spcPts val="0"/>
              </a:spcAft>
              <a:buSzPts val="1800"/>
              <a:buChar char="○"/>
            </a:pPr>
            <a:r>
              <a:rPr lang="en" sz="1800"/>
              <a:t>To what extent does Akkad have the form of empire, rather than the substance of empire?</a:t>
            </a:r>
            <a:endParaRPr sz="1800"/>
          </a:p>
          <a:p>
            <a:pPr marL="914400" lvl="1" indent="-342900" algn="l" rtl="0">
              <a:spcBef>
                <a:spcPts val="0"/>
              </a:spcBef>
              <a:spcAft>
                <a:spcPts val="0"/>
              </a:spcAft>
              <a:buSzPts val="1800"/>
              <a:buChar char="○"/>
            </a:pPr>
            <a:r>
              <a:rPr lang="en" sz="1800"/>
              <a:t>Is there solid evidence for Akkadian imperialism in areas they claimed to conquer outside of Mesopotamia?</a:t>
            </a:r>
            <a:endParaRPr sz="1800"/>
          </a:p>
          <a:p>
            <a:pPr marL="914400" lvl="1" indent="-342900" algn="l" rtl="0">
              <a:spcBef>
                <a:spcPts val="0"/>
              </a:spcBef>
              <a:spcAft>
                <a:spcPts val="0"/>
              </a:spcAft>
              <a:buSzPts val="1800"/>
              <a:buChar char="○"/>
            </a:pPr>
            <a:r>
              <a:rPr lang="en" sz="1800"/>
              <a:t>How was the Akkadian imperial tradition actively acknowledged and engaged with by later empires? How far does the Akkadian tradition reach?</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8"/>
          <p:cNvSpPr txBox="1">
            <a:spLocks noGrp="1"/>
          </p:cNvSpPr>
          <p:nvPr>
            <p:ph type="title"/>
          </p:nvPr>
        </p:nvSpPr>
        <p:spPr>
          <a:xfrm>
            <a:off x="1297500" y="361175"/>
            <a:ext cx="7038900" cy="65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Select bibliography</a:t>
            </a:r>
            <a:endParaRPr/>
          </a:p>
        </p:txBody>
      </p:sp>
      <p:sp>
        <p:nvSpPr>
          <p:cNvPr id="379" name="Google Shape;379;p48"/>
          <p:cNvSpPr txBox="1">
            <a:spLocks noGrp="1"/>
          </p:cNvSpPr>
          <p:nvPr>
            <p:ph type="body" idx="1"/>
          </p:nvPr>
        </p:nvSpPr>
        <p:spPr>
          <a:xfrm>
            <a:off x="1297500" y="1018175"/>
            <a:ext cx="7038900" cy="4022400"/>
          </a:xfrm>
          <a:prstGeom prst="rect">
            <a:avLst/>
          </a:prstGeom>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None/>
            </a:pPr>
            <a:r>
              <a:rPr lang="en" sz="1100">
                <a:solidFill>
                  <a:srgbClr val="FFFFFF"/>
                </a:solidFill>
              </a:rPr>
              <a:t>Barfield, Thomas J. "The Shadow Empires: Imperial State Formation along the Chinese-Nomad Frontier." In </a:t>
            </a:r>
            <a:r>
              <a:rPr lang="en" sz="1100" i="1">
                <a:solidFill>
                  <a:srgbClr val="FFFFFF"/>
                </a:solidFill>
              </a:rPr>
              <a:t>Empires: Perspectives from Archaeology and History</a:t>
            </a:r>
            <a:r>
              <a:rPr lang="en" sz="1100">
                <a:solidFill>
                  <a:srgbClr val="FFFFFF"/>
                </a:solidFill>
              </a:rPr>
              <a:t>, edited by Thomas J. Barfield, Susan E. Alcock, Kathleen D. Morrison, and Carla M. Sinopoli, 10-41. New York: Cambridge University Press, 2001.</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Doyle, Michael W. </a:t>
            </a:r>
            <a:r>
              <a:rPr lang="en" sz="1100" i="1">
                <a:solidFill>
                  <a:srgbClr val="FFFFFF"/>
                </a:solidFill>
              </a:rPr>
              <a:t>Empires</a:t>
            </a:r>
            <a:r>
              <a:rPr lang="en" sz="1100">
                <a:solidFill>
                  <a:srgbClr val="FFFFFF"/>
                </a:solidFill>
              </a:rPr>
              <a:t>. Ithaca, NY: Cornell University Press, 1986.</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Eppihimer, Melissa. "Assembling King and State: The Statues of Manishtushu and the Consolidation of Akkadian Kingship." </a:t>
            </a:r>
            <a:r>
              <a:rPr lang="en" sz="1100" i="1">
                <a:solidFill>
                  <a:srgbClr val="FFFFFF"/>
                </a:solidFill>
              </a:rPr>
              <a:t>American Journal of Archaeology</a:t>
            </a:r>
            <a:r>
              <a:rPr lang="en" sz="1100">
                <a:solidFill>
                  <a:srgbClr val="FFFFFF"/>
                </a:solidFill>
              </a:rPr>
              <a:t> 114, no. 3 (July 2010), 365-380.Foster, Benjamin R. "The Sargonic Victory Stele from Telloh." </a:t>
            </a:r>
            <a:r>
              <a:rPr lang="en" sz="1100" i="1">
                <a:solidFill>
                  <a:srgbClr val="FFFFFF"/>
                </a:solidFill>
              </a:rPr>
              <a:t>Iraq</a:t>
            </a:r>
            <a:r>
              <a:rPr lang="en" sz="1100">
                <a:solidFill>
                  <a:srgbClr val="FFFFFF"/>
                </a:solidFill>
              </a:rPr>
              <a:t> 47 (1985): 15-30. doi:10.2307/4200229.</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Frayne, Douglas, editor and translator. </a:t>
            </a:r>
            <a:r>
              <a:rPr lang="en" sz="1100" i="1">
                <a:solidFill>
                  <a:srgbClr val="FFFFFF"/>
                </a:solidFill>
              </a:rPr>
              <a:t>The Sargonic and Gutian Periods (2334-2113 BC). The Royal Inscriptions of Mesopotamia, Early Periods Volume 2</a:t>
            </a:r>
            <a:r>
              <a:rPr lang="en" sz="1100">
                <a:solidFill>
                  <a:srgbClr val="FFFFFF"/>
                </a:solidFill>
              </a:rPr>
              <a:t>. Toronto: Toronto University Press, 1993.</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Howe, Stephen. </a:t>
            </a:r>
            <a:r>
              <a:rPr lang="en" sz="1100" i="1">
                <a:solidFill>
                  <a:srgbClr val="FFFFFF"/>
                </a:solidFill>
              </a:rPr>
              <a:t>Empire: A Very Short Introduction</a:t>
            </a:r>
            <a:r>
              <a:rPr lang="en" sz="1100">
                <a:solidFill>
                  <a:srgbClr val="FFFFFF"/>
                </a:solidFill>
              </a:rPr>
              <a:t>. New York: Oxford University Press, 2002.Michałowski, </a:t>
            </a:r>
            <a:endParaRPr sz="1100">
              <a:solidFill>
                <a:srgbClr val="FFFFFF"/>
              </a:solidFill>
            </a:endParaRPr>
          </a:p>
          <a:p>
            <a:pPr marL="457200" lvl="0" indent="-457200" algn="l" rtl="0">
              <a:lnSpc>
                <a:spcPct val="100000"/>
              </a:lnSpc>
              <a:spcBef>
                <a:spcPts val="0"/>
              </a:spcBef>
              <a:spcAft>
                <a:spcPts val="0"/>
              </a:spcAft>
              <a:buNone/>
            </a:pPr>
            <a:endParaRPr sz="1100">
              <a:solidFill>
                <a:srgbClr val="FFFFFF"/>
              </a:solidFill>
            </a:endParaRPr>
          </a:p>
          <a:p>
            <a:pPr marL="457200" lvl="0" indent="-457200" algn="l" rtl="0">
              <a:lnSpc>
                <a:spcPct val="100000"/>
              </a:lnSpc>
              <a:spcBef>
                <a:spcPts val="0"/>
              </a:spcBef>
              <a:spcAft>
                <a:spcPts val="0"/>
              </a:spcAft>
              <a:buNone/>
            </a:pPr>
            <a:r>
              <a:rPr lang="en" sz="1100">
                <a:solidFill>
                  <a:srgbClr val="FFFFFF"/>
                </a:solidFill>
              </a:rPr>
              <a:t>Piotr. "Memory and Deed: The Historiography of the Political Expansion of the Akkad State." In </a:t>
            </a:r>
            <a:r>
              <a:rPr lang="en" sz="1100" i="1">
                <a:solidFill>
                  <a:srgbClr val="FFFFFF"/>
                </a:solidFill>
              </a:rPr>
              <a:t>Akkad, the First World Empire: Structure, Ideology, Traditions</a:t>
            </a:r>
            <a:r>
              <a:rPr lang="en" sz="1100">
                <a:solidFill>
                  <a:srgbClr val="FFFFFF"/>
                </a:solidFill>
              </a:rPr>
              <a:t>, edited by Mario Liverani, 69-89. Rome: Padova, 1993.</a:t>
            </a:r>
            <a:endParaRPr sz="1100">
              <a:solidFill>
                <a:srgbClr val="FFFFFF"/>
              </a:solidFill>
            </a:endParaRPr>
          </a:p>
          <a:p>
            <a:pPr marL="457200" lvl="0" indent="-457200" algn="l" rtl="0">
              <a:lnSpc>
                <a:spcPct val="100000"/>
              </a:lnSpc>
              <a:spcBef>
                <a:spcPts val="0"/>
              </a:spcBef>
              <a:spcAft>
                <a:spcPts val="0"/>
              </a:spcAft>
              <a:buNone/>
            </a:pPr>
            <a:r>
              <a:rPr lang="en" sz="1100">
                <a:solidFill>
                  <a:srgbClr val="FFFFFF"/>
                </a:solidFill>
              </a:rPr>
              <a:t>Ristvet, Lauren. "The Development of Underdevelopment? Imperialism, Economic Exploitation, and Settlement on the Khabur Plains, ca. 2300-2200 BC." In </a:t>
            </a:r>
            <a:r>
              <a:rPr lang="en" sz="1100" i="1">
                <a:solidFill>
                  <a:srgbClr val="FFFFFF"/>
                </a:solidFill>
              </a:rPr>
              <a:t>Seven Generations since the Fall of Akkad</a:t>
            </a:r>
            <a:r>
              <a:rPr lang="en" sz="1100">
                <a:solidFill>
                  <a:srgbClr val="FFFFFF"/>
                </a:solidFill>
              </a:rPr>
              <a:t>, edited by Harvey Weiss, 241-260. Wiesbaden: Harrassowitz-Verlag, 2012.</a:t>
            </a:r>
            <a:endParaRPr sz="1100">
              <a:solidFill>
                <a:srgbClr val="FFFFFF"/>
              </a:solidFill>
            </a:endParaRPr>
          </a:p>
          <a:p>
            <a:pPr marL="457200" lvl="0" indent="-457200" algn="l" rtl="0">
              <a:lnSpc>
                <a:spcPct val="100000"/>
              </a:lnSpc>
              <a:spcBef>
                <a:spcPts val="1900"/>
              </a:spcBef>
              <a:spcAft>
                <a:spcPts val="0"/>
              </a:spcAft>
              <a:buNone/>
            </a:pPr>
            <a:endParaRPr sz="1100">
              <a:solidFill>
                <a:srgbClr val="FFFFFF"/>
              </a:solidFill>
            </a:endParaRPr>
          </a:p>
          <a:p>
            <a:pPr marL="457200" lvl="0" indent="-457200" algn="l" rtl="0">
              <a:lnSpc>
                <a:spcPct val="100000"/>
              </a:lnSpc>
              <a:spcBef>
                <a:spcPts val="0"/>
              </a:spcBef>
              <a:spcAft>
                <a:spcPts val="0"/>
              </a:spcAft>
              <a:buNone/>
            </a:pPr>
            <a:endParaRPr sz="11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9"/>
          <p:cNvSpPr txBox="1">
            <a:spLocks noGrp="1"/>
          </p:cNvSpPr>
          <p:nvPr>
            <p:ph type="title"/>
          </p:nvPr>
        </p:nvSpPr>
        <p:spPr>
          <a:xfrm>
            <a:off x="1297500" y="125925"/>
            <a:ext cx="7038900" cy="6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Select bibliography, continued</a:t>
            </a:r>
            <a:endParaRPr/>
          </a:p>
        </p:txBody>
      </p:sp>
      <p:sp>
        <p:nvSpPr>
          <p:cNvPr id="385" name="Google Shape;385;p49"/>
          <p:cNvSpPr txBox="1">
            <a:spLocks noGrp="1"/>
          </p:cNvSpPr>
          <p:nvPr>
            <p:ph type="body" idx="1"/>
          </p:nvPr>
        </p:nvSpPr>
        <p:spPr>
          <a:xfrm>
            <a:off x="1297500" y="594900"/>
            <a:ext cx="7038900" cy="4377000"/>
          </a:xfrm>
          <a:prstGeom prst="rect">
            <a:avLst/>
          </a:prstGeom>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None/>
            </a:pPr>
            <a:r>
              <a:rPr lang="en" sz="1100">
                <a:solidFill>
                  <a:srgbClr val="FFFFFF"/>
                </a:solidFill>
              </a:rPr>
              <a:t>Sinopoli, Carla M. “The Archaeology of Empire,” in </a:t>
            </a:r>
            <a:r>
              <a:rPr lang="en" sz="1100" i="1">
                <a:solidFill>
                  <a:srgbClr val="FFFFFF"/>
                </a:solidFill>
              </a:rPr>
              <a:t>Annual Review of Archaeology</a:t>
            </a:r>
            <a:r>
              <a:rPr lang="en" sz="1100">
                <a:solidFill>
                  <a:srgbClr val="FFFFFF"/>
                </a:solidFill>
              </a:rPr>
              <a:t> 23, (1994): 159-181.</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Steinkeller, Piotr and J.N. Postgate, editors. </a:t>
            </a:r>
            <a:r>
              <a:rPr lang="en" sz="1100" i="1">
                <a:solidFill>
                  <a:srgbClr val="FFFFFF"/>
                </a:solidFill>
              </a:rPr>
              <a:t>Third-Millennium Legal and Administrative Texts in the Iraq Museum, Baghdad</a:t>
            </a:r>
            <a:r>
              <a:rPr lang="en" sz="1100">
                <a:solidFill>
                  <a:srgbClr val="FFFFFF"/>
                </a:solidFill>
              </a:rPr>
              <a:t>. Winona Lake, Indiana: Eisenbrauns, 1992.</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Subrahmanyam, Sanjay. “Written on Water: Designs and Dynamics in the Portuguese </a:t>
            </a:r>
            <a:r>
              <a:rPr lang="en" sz="1100" i="1">
                <a:solidFill>
                  <a:srgbClr val="FFFFFF"/>
                </a:solidFill>
              </a:rPr>
              <a:t>Estado da India</a:t>
            </a:r>
            <a:r>
              <a:rPr lang="en" sz="1100">
                <a:solidFill>
                  <a:srgbClr val="FFFFFF"/>
                </a:solidFill>
              </a:rPr>
              <a:t>.” In </a:t>
            </a:r>
            <a:r>
              <a:rPr lang="en" sz="1100" i="1">
                <a:solidFill>
                  <a:srgbClr val="FFFFFF"/>
                </a:solidFill>
              </a:rPr>
              <a:t>Empires: Perspectives from Archaeology and History</a:t>
            </a:r>
            <a:r>
              <a:rPr lang="en" sz="1100">
                <a:solidFill>
                  <a:srgbClr val="FFFFFF"/>
                </a:solidFill>
              </a:rPr>
              <a:t>, edited by Thomas J. Barfield, Susan E. Alcock, Kathleen D. Morrison, and Carla M. Sinopoli, 42-69. New York: Cambridge University Press, 2001.</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Weiss, Harvey, Sturt W. Manning, Lauren Ristvet, Lucia Mori, Mark Besonen, Andrew McCarthy, Philippe Quenet, Alexia Smith, and Zainab Bahrani. "Tell Leilan Akkadian Imperialization, Collapse and Short-Lived Reoccupation Defined by High Resolution Radiocarbon Dating." In </a:t>
            </a:r>
            <a:r>
              <a:rPr lang="en" sz="1100" i="1">
                <a:solidFill>
                  <a:srgbClr val="FFFFFF"/>
                </a:solidFill>
              </a:rPr>
              <a:t>Seven Generations since the Fall of Akkad</a:t>
            </a:r>
            <a:r>
              <a:rPr lang="en" sz="1100">
                <a:solidFill>
                  <a:srgbClr val="FFFFFF"/>
                </a:solidFill>
              </a:rPr>
              <a:t>, edited by Harvey Weiss, 163-192. Wiesbaden: Harrassowitz-Verlag, 2012.</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Westenholz, Aage. "The World View of Sargonic Officials. Differences in Mentality Between Sumerians and Akkadians." In </a:t>
            </a:r>
            <a:r>
              <a:rPr lang="en" sz="1100" i="1">
                <a:solidFill>
                  <a:srgbClr val="FFFFFF"/>
                </a:solidFill>
              </a:rPr>
              <a:t>Akkad, the First World Empire: Structure, Ideology, Traditions</a:t>
            </a:r>
            <a:r>
              <a:rPr lang="en" sz="1100">
                <a:solidFill>
                  <a:srgbClr val="FFFFFF"/>
                </a:solidFill>
              </a:rPr>
              <a:t>, edited by Mario Liverani, 157-169. Rome: Padova, 1993.</a:t>
            </a:r>
            <a:endParaRPr sz="1100">
              <a:solidFill>
                <a:srgbClr val="FFFFFF"/>
              </a:solidFill>
            </a:endParaRPr>
          </a:p>
          <a:p>
            <a:pPr marL="457200" lvl="0" indent="-457200" algn="l" rtl="0">
              <a:lnSpc>
                <a:spcPct val="100000"/>
              </a:lnSpc>
              <a:spcBef>
                <a:spcPts val="1900"/>
              </a:spcBef>
              <a:spcAft>
                <a:spcPts val="0"/>
              </a:spcAft>
              <a:buNone/>
            </a:pPr>
            <a:r>
              <a:rPr lang="en" sz="1100">
                <a:solidFill>
                  <a:srgbClr val="FFFFFF"/>
                </a:solidFill>
              </a:rPr>
              <a:t>Winter, Irene J. "Women in Public: The Disk of Enheduanna, the Beginning of En-Priestess and the Weight of Visual Evidence." In </a:t>
            </a:r>
            <a:r>
              <a:rPr lang="en" sz="1100" i="1">
                <a:solidFill>
                  <a:srgbClr val="FFFFFF"/>
                </a:solidFill>
              </a:rPr>
              <a:t>On Art in the Ancient Near East: Volume II, From the Third Millennium BCE</a:t>
            </a:r>
            <a:r>
              <a:rPr lang="en" sz="1100">
                <a:solidFill>
                  <a:srgbClr val="FFFFFF"/>
                </a:solidFill>
              </a:rPr>
              <a:t>, edited by Thomas Schneider, Eckart Frahm, W. R. Garr, B. Halpern, and Theo P. J. Van den Hout, 65-83. Leiden: Brill, 2010.</a:t>
            </a:r>
            <a:endParaRPr sz="11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6" name="Google Shape;196;p27"/>
          <p:cNvPicPr preferRelativeResize="0"/>
          <p:nvPr/>
        </p:nvPicPr>
        <p:blipFill>
          <a:blip r:embed="rId3">
            <a:alphaModFix/>
          </a:blip>
          <a:stretch>
            <a:fillRect/>
          </a:stretch>
        </p:blipFill>
        <p:spPr>
          <a:xfrm>
            <a:off x="-3"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cxnSp>
        <p:nvCxnSpPr>
          <p:cNvPr id="201" name="Google Shape;201;p28"/>
          <p:cNvCxnSpPr/>
          <p:nvPr/>
        </p:nvCxnSpPr>
        <p:spPr>
          <a:xfrm>
            <a:off x="283125" y="2519850"/>
            <a:ext cx="8503200" cy="930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28"/>
          <p:cNvCxnSpPr/>
          <p:nvPr/>
        </p:nvCxnSpPr>
        <p:spPr>
          <a:xfrm>
            <a:off x="283125" y="2312100"/>
            <a:ext cx="0" cy="42480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p28"/>
          <p:cNvCxnSpPr/>
          <p:nvPr/>
        </p:nvCxnSpPr>
        <p:spPr>
          <a:xfrm>
            <a:off x="8786325" y="2312100"/>
            <a:ext cx="0" cy="42480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p28"/>
          <p:cNvCxnSpPr/>
          <p:nvPr/>
        </p:nvCxnSpPr>
        <p:spPr>
          <a:xfrm rot="10800000">
            <a:off x="957800"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05" name="Google Shape;205;p28"/>
          <p:cNvSpPr txBox="1"/>
          <p:nvPr/>
        </p:nvSpPr>
        <p:spPr>
          <a:xfrm>
            <a:off x="0" y="1821450"/>
            <a:ext cx="792600" cy="4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ca. 2900 BCE</a:t>
            </a:r>
            <a:endParaRPr sz="1000">
              <a:latin typeface="Times New Roman"/>
              <a:ea typeface="Times New Roman"/>
              <a:cs typeface="Times New Roman"/>
              <a:sym typeface="Times New Roman"/>
            </a:endParaRPr>
          </a:p>
        </p:txBody>
      </p:sp>
      <p:sp>
        <p:nvSpPr>
          <p:cNvPr id="206" name="Google Shape;206;p28"/>
          <p:cNvSpPr txBox="1"/>
          <p:nvPr/>
        </p:nvSpPr>
        <p:spPr>
          <a:xfrm>
            <a:off x="8536300" y="1745750"/>
            <a:ext cx="500100" cy="5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ca. 331 BCE</a:t>
            </a:r>
            <a:endParaRPr sz="1000">
              <a:latin typeface="Times New Roman"/>
              <a:ea typeface="Times New Roman"/>
              <a:cs typeface="Times New Roman"/>
              <a:sym typeface="Times New Roman"/>
            </a:endParaRPr>
          </a:p>
        </p:txBody>
      </p:sp>
      <p:sp>
        <p:nvSpPr>
          <p:cNvPr id="207" name="Google Shape;207;p28"/>
          <p:cNvSpPr txBox="1"/>
          <p:nvPr/>
        </p:nvSpPr>
        <p:spPr>
          <a:xfrm>
            <a:off x="733400"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2334</a:t>
            </a:r>
            <a:endParaRPr sz="1000">
              <a:latin typeface="Times New Roman"/>
              <a:ea typeface="Times New Roman"/>
              <a:cs typeface="Times New Roman"/>
              <a:sym typeface="Times New Roman"/>
            </a:endParaRPr>
          </a:p>
        </p:txBody>
      </p:sp>
      <p:cxnSp>
        <p:nvCxnSpPr>
          <p:cNvPr id="208" name="Google Shape;208;p28"/>
          <p:cNvCxnSpPr/>
          <p:nvPr/>
        </p:nvCxnSpPr>
        <p:spPr>
          <a:xfrm rot="10800000">
            <a:off x="1425000"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09" name="Google Shape;209;p28"/>
          <p:cNvSpPr txBox="1"/>
          <p:nvPr/>
        </p:nvSpPr>
        <p:spPr>
          <a:xfrm>
            <a:off x="1182475"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2154 </a:t>
            </a:r>
            <a:endParaRPr sz="1000">
              <a:latin typeface="Times New Roman"/>
              <a:ea typeface="Times New Roman"/>
              <a:cs typeface="Times New Roman"/>
              <a:sym typeface="Times New Roman"/>
            </a:endParaRPr>
          </a:p>
        </p:txBody>
      </p:sp>
      <p:cxnSp>
        <p:nvCxnSpPr>
          <p:cNvPr id="210" name="Google Shape;210;p28"/>
          <p:cNvCxnSpPr/>
          <p:nvPr/>
        </p:nvCxnSpPr>
        <p:spPr>
          <a:xfrm rot="10800000">
            <a:off x="1687288"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11" name="Google Shape;211;p28"/>
          <p:cNvSpPr txBox="1"/>
          <p:nvPr/>
        </p:nvSpPr>
        <p:spPr>
          <a:xfrm>
            <a:off x="1525550" y="1962900"/>
            <a:ext cx="5001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2112</a:t>
            </a:r>
            <a:endParaRPr sz="1000">
              <a:latin typeface="Times New Roman"/>
              <a:ea typeface="Times New Roman"/>
              <a:cs typeface="Times New Roman"/>
              <a:sym typeface="Times New Roman"/>
            </a:endParaRPr>
          </a:p>
        </p:txBody>
      </p:sp>
      <p:cxnSp>
        <p:nvCxnSpPr>
          <p:cNvPr id="212" name="Google Shape;212;p28"/>
          <p:cNvCxnSpPr/>
          <p:nvPr/>
        </p:nvCxnSpPr>
        <p:spPr>
          <a:xfrm rot="10800000">
            <a:off x="2197813"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13" name="Google Shape;213;p28"/>
          <p:cNvSpPr txBox="1"/>
          <p:nvPr/>
        </p:nvSpPr>
        <p:spPr>
          <a:xfrm>
            <a:off x="2025650"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2004</a:t>
            </a:r>
            <a:endParaRPr sz="1000">
              <a:latin typeface="Times New Roman"/>
              <a:ea typeface="Times New Roman"/>
              <a:cs typeface="Times New Roman"/>
              <a:sym typeface="Times New Roman"/>
            </a:endParaRPr>
          </a:p>
        </p:txBody>
      </p:sp>
      <p:cxnSp>
        <p:nvCxnSpPr>
          <p:cNvPr id="214" name="Google Shape;214;p28"/>
          <p:cNvCxnSpPr/>
          <p:nvPr/>
        </p:nvCxnSpPr>
        <p:spPr>
          <a:xfrm rot="10800000">
            <a:off x="2836950"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15" name="Google Shape;215;p28"/>
          <p:cNvSpPr txBox="1"/>
          <p:nvPr/>
        </p:nvSpPr>
        <p:spPr>
          <a:xfrm>
            <a:off x="2629750"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1830</a:t>
            </a:r>
            <a:endParaRPr sz="1000">
              <a:latin typeface="Times New Roman"/>
              <a:ea typeface="Times New Roman"/>
              <a:cs typeface="Times New Roman"/>
              <a:sym typeface="Times New Roman"/>
            </a:endParaRPr>
          </a:p>
        </p:txBody>
      </p:sp>
      <p:cxnSp>
        <p:nvCxnSpPr>
          <p:cNvPr id="216" name="Google Shape;216;p28"/>
          <p:cNvCxnSpPr/>
          <p:nvPr/>
        </p:nvCxnSpPr>
        <p:spPr>
          <a:xfrm rot="10800000">
            <a:off x="3735600"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17" name="Google Shape;217;p28"/>
          <p:cNvSpPr txBox="1"/>
          <p:nvPr/>
        </p:nvSpPr>
        <p:spPr>
          <a:xfrm>
            <a:off x="3506450"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1531</a:t>
            </a:r>
            <a:endParaRPr sz="1000">
              <a:latin typeface="Times New Roman"/>
              <a:ea typeface="Times New Roman"/>
              <a:cs typeface="Times New Roman"/>
              <a:sym typeface="Times New Roman"/>
            </a:endParaRPr>
          </a:p>
        </p:txBody>
      </p:sp>
      <p:cxnSp>
        <p:nvCxnSpPr>
          <p:cNvPr id="218" name="Google Shape;218;p28"/>
          <p:cNvCxnSpPr/>
          <p:nvPr/>
        </p:nvCxnSpPr>
        <p:spPr>
          <a:xfrm rot="10800000">
            <a:off x="3173125"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19" name="Google Shape;219;p28"/>
          <p:cNvSpPr txBox="1"/>
          <p:nvPr/>
        </p:nvSpPr>
        <p:spPr>
          <a:xfrm>
            <a:off x="2970625"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1750</a:t>
            </a:r>
            <a:endParaRPr sz="1000">
              <a:latin typeface="Times New Roman"/>
              <a:ea typeface="Times New Roman"/>
              <a:cs typeface="Times New Roman"/>
              <a:sym typeface="Times New Roman"/>
            </a:endParaRPr>
          </a:p>
        </p:txBody>
      </p:sp>
      <p:cxnSp>
        <p:nvCxnSpPr>
          <p:cNvPr id="220" name="Google Shape;220;p28"/>
          <p:cNvCxnSpPr/>
          <p:nvPr/>
        </p:nvCxnSpPr>
        <p:spPr>
          <a:xfrm rot="10800000">
            <a:off x="4379413"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21" name="Google Shape;221;p28"/>
          <p:cNvSpPr txBox="1"/>
          <p:nvPr/>
        </p:nvSpPr>
        <p:spPr>
          <a:xfrm>
            <a:off x="4152925"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1155</a:t>
            </a:r>
            <a:endParaRPr sz="1000">
              <a:latin typeface="Times New Roman"/>
              <a:ea typeface="Times New Roman"/>
              <a:cs typeface="Times New Roman"/>
              <a:sym typeface="Times New Roman"/>
            </a:endParaRPr>
          </a:p>
        </p:txBody>
      </p:sp>
      <p:cxnSp>
        <p:nvCxnSpPr>
          <p:cNvPr id="222" name="Google Shape;222;p28"/>
          <p:cNvCxnSpPr/>
          <p:nvPr/>
        </p:nvCxnSpPr>
        <p:spPr>
          <a:xfrm rot="10800000">
            <a:off x="4921250"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23" name="Google Shape;223;p28"/>
          <p:cNvSpPr txBox="1"/>
          <p:nvPr/>
        </p:nvSpPr>
        <p:spPr>
          <a:xfrm>
            <a:off x="4634838"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911 </a:t>
            </a:r>
            <a:endParaRPr sz="1000">
              <a:latin typeface="Times New Roman"/>
              <a:ea typeface="Times New Roman"/>
              <a:cs typeface="Times New Roman"/>
              <a:sym typeface="Times New Roman"/>
            </a:endParaRPr>
          </a:p>
        </p:txBody>
      </p:sp>
      <p:cxnSp>
        <p:nvCxnSpPr>
          <p:cNvPr id="224" name="Google Shape;224;p28"/>
          <p:cNvCxnSpPr/>
          <p:nvPr/>
        </p:nvCxnSpPr>
        <p:spPr>
          <a:xfrm rot="10800000">
            <a:off x="6170575"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25" name="Google Shape;225;p28"/>
          <p:cNvSpPr txBox="1"/>
          <p:nvPr/>
        </p:nvSpPr>
        <p:spPr>
          <a:xfrm>
            <a:off x="5878475"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612</a:t>
            </a:r>
            <a:endParaRPr sz="1000">
              <a:latin typeface="Times New Roman"/>
              <a:ea typeface="Times New Roman"/>
              <a:cs typeface="Times New Roman"/>
              <a:sym typeface="Times New Roman"/>
            </a:endParaRPr>
          </a:p>
        </p:txBody>
      </p:sp>
      <p:cxnSp>
        <p:nvCxnSpPr>
          <p:cNvPr id="226" name="Google Shape;226;p28"/>
          <p:cNvCxnSpPr/>
          <p:nvPr/>
        </p:nvCxnSpPr>
        <p:spPr>
          <a:xfrm rot="10800000">
            <a:off x="5667038"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27" name="Google Shape;227;p28"/>
          <p:cNvSpPr txBox="1"/>
          <p:nvPr/>
        </p:nvSpPr>
        <p:spPr>
          <a:xfrm>
            <a:off x="5440550"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629</a:t>
            </a:r>
            <a:endParaRPr sz="1000">
              <a:latin typeface="Times New Roman"/>
              <a:ea typeface="Times New Roman"/>
              <a:cs typeface="Times New Roman"/>
              <a:sym typeface="Times New Roman"/>
            </a:endParaRPr>
          </a:p>
          <a:p>
            <a:pPr marL="0" lvl="0" indent="0" algn="l" rtl="0">
              <a:spcBef>
                <a:spcPts val="0"/>
              </a:spcBef>
              <a:spcAft>
                <a:spcPts val="0"/>
              </a:spcAft>
              <a:buNone/>
            </a:pPr>
            <a:endParaRPr sz="1000">
              <a:latin typeface="Times New Roman"/>
              <a:ea typeface="Times New Roman"/>
              <a:cs typeface="Times New Roman"/>
              <a:sym typeface="Times New Roman"/>
            </a:endParaRPr>
          </a:p>
        </p:txBody>
      </p:sp>
      <p:sp>
        <p:nvSpPr>
          <p:cNvPr id="228" name="Google Shape;228;p28"/>
          <p:cNvSpPr txBox="1"/>
          <p:nvPr/>
        </p:nvSpPr>
        <p:spPr>
          <a:xfrm>
            <a:off x="7269888" y="1962900"/>
            <a:ext cx="453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Times New Roman"/>
                <a:ea typeface="Times New Roman"/>
                <a:cs typeface="Times New Roman"/>
                <a:sym typeface="Times New Roman"/>
              </a:rPr>
              <a:t>539</a:t>
            </a:r>
            <a:endParaRPr sz="1000">
              <a:latin typeface="Times New Roman"/>
              <a:ea typeface="Times New Roman"/>
              <a:cs typeface="Times New Roman"/>
              <a:sym typeface="Times New Roman"/>
            </a:endParaRPr>
          </a:p>
        </p:txBody>
      </p:sp>
      <p:cxnSp>
        <p:nvCxnSpPr>
          <p:cNvPr id="229" name="Google Shape;229;p28"/>
          <p:cNvCxnSpPr/>
          <p:nvPr/>
        </p:nvCxnSpPr>
        <p:spPr>
          <a:xfrm rot="10800000">
            <a:off x="7494825" y="2386350"/>
            <a:ext cx="300" cy="276300"/>
          </a:xfrm>
          <a:prstGeom prst="straightConnector1">
            <a:avLst/>
          </a:prstGeom>
          <a:noFill/>
          <a:ln w="9525" cap="flat" cmpd="sng">
            <a:solidFill>
              <a:schemeClr val="dk2"/>
            </a:solidFill>
            <a:prstDash val="solid"/>
            <a:round/>
            <a:headEnd type="none" w="med" len="med"/>
            <a:tailEnd type="none" w="med" len="med"/>
          </a:ln>
        </p:spPr>
      </p:cxnSp>
      <p:sp>
        <p:nvSpPr>
          <p:cNvPr id="230" name="Google Shape;230;p28"/>
          <p:cNvSpPr txBox="1"/>
          <p:nvPr/>
        </p:nvSpPr>
        <p:spPr>
          <a:xfrm rot="5400000">
            <a:off x="-361000" y="3260550"/>
            <a:ext cx="19629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Times New Roman"/>
                <a:ea typeface="Times New Roman"/>
                <a:cs typeface="Times New Roman"/>
                <a:sym typeface="Times New Roman"/>
              </a:rPr>
              <a:t>Early Dynastic Period</a:t>
            </a:r>
            <a:endParaRPr sz="1600">
              <a:latin typeface="Times New Roman"/>
              <a:ea typeface="Times New Roman"/>
              <a:cs typeface="Times New Roman"/>
              <a:sym typeface="Times New Roman"/>
            </a:endParaRPr>
          </a:p>
        </p:txBody>
      </p:sp>
      <p:sp>
        <p:nvSpPr>
          <p:cNvPr id="231" name="Google Shape;231;p28"/>
          <p:cNvSpPr txBox="1"/>
          <p:nvPr/>
        </p:nvSpPr>
        <p:spPr>
          <a:xfrm rot="5400000">
            <a:off x="309600" y="3339150"/>
            <a:ext cx="1791900" cy="4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Times New Roman"/>
                <a:ea typeface="Times New Roman"/>
                <a:cs typeface="Times New Roman"/>
                <a:sym typeface="Times New Roman"/>
              </a:rPr>
              <a:t>Akkadian Period</a:t>
            </a:r>
            <a:endParaRPr sz="1700">
              <a:latin typeface="Times New Roman"/>
              <a:ea typeface="Times New Roman"/>
              <a:cs typeface="Times New Roman"/>
              <a:sym typeface="Times New Roman"/>
            </a:endParaRPr>
          </a:p>
        </p:txBody>
      </p:sp>
      <p:sp>
        <p:nvSpPr>
          <p:cNvPr id="232" name="Google Shape;232;p28"/>
          <p:cNvSpPr txBox="1"/>
          <p:nvPr/>
        </p:nvSpPr>
        <p:spPr>
          <a:xfrm rot="5400000">
            <a:off x="930025" y="3475650"/>
            <a:ext cx="2023800" cy="4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Times New Roman"/>
                <a:ea typeface="Times New Roman"/>
                <a:cs typeface="Times New Roman"/>
                <a:sym typeface="Times New Roman"/>
              </a:rPr>
              <a:t>Sumerian Renaissance</a:t>
            </a:r>
            <a:endParaRPr sz="1500">
              <a:latin typeface="Times New Roman"/>
              <a:ea typeface="Times New Roman"/>
              <a:cs typeface="Times New Roman"/>
              <a:sym typeface="Times New Roman"/>
            </a:endParaRPr>
          </a:p>
        </p:txBody>
      </p:sp>
      <p:sp>
        <p:nvSpPr>
          <p:cNvPr id="233" name="Google Shape;233;p28"/>
          <p:cNvSpPr txBox="1"/>
          <p:nvPr/>
        </p:nvSpPr>
        <p:spPr>
          <a:xfrm>
            <a:off x="2629750" y="4011050"/>
            <a:ext cx="1306800" cy="61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Times New Roman"/>
                <a:ea typeface="Times New Roman"/>
                <a:cs typeface="Times New Roman"/>
                <a:sym typeface="Times New Roman"/>
              </a:rPr>
              <a:t>Old Babylon</a:t>
            </a:r>
            <a:endParaRPr sz="1700">
              <a:latin typeface="Times New Roman"/>
              <a:ea typeface="Times New Roman"/>
              <a:cs typeface="Times New Roman"/>
              <a:sym typeface="Times New Roman"/>
            </a:endParaRPr>
          </a:p>
        </p:txBody>
      </p:sp>
      <p:sp>
        <p:nvSpPr>
          <p:cNvPr id="234" name="Google Shape;234;p28"/>
          <p:cNvSpPr txBox="1"/>
          <p:nvPr/>
        </p:nvSpPr>
        <p:spPr>
          <a:xfrm rot="5400000">
            <a:off x="2444575" y="3240750"/>
            <a:ext cx="15054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Reign of Hammurabi</a:t>
            </a:r>
            <a:endParaRPr sz="1200">
              <a:latin typeface="Times New Roman"/>
              <a:ea typeface="Times New Roman"/>
              <a:cs typeface="Times New Roman"/>
              <a:sym typeface="Times New Roman"/>
            </a:endParaRPr>
          </a:p>
        </p:txBody>
      </p:sp>
      <p:sp>
        <p:nvSpPr>
          <p:cNvPr id="235" name="Google Shape;235;p28"/>
          <p:cNvSpPr txBox="1"/>
          <p:nvPr/>
        </p:nvSpPr>
        <p:spPr>
          <a:xfrm>
            <a:off x="7494825" y="2802750"/>
            <a:ext cx="1306800" cy="4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Persian Period</a:t>
            </a:r>
            <a:endParaRPr>
              <a:latin typeface="Times New Roman"/>
              <a:ea typeface="Times New Roman"/>
              <a:cs typeface="Times New Roman"/>
              <a:sym typeface="Times New Roman"/>
            </a:endParaRPr>
          </a:p>
        </p:txBody>
      </p:sp>
      <p:cxnSp>
        <p:nvCxnSpPr>
          <p:cNvPr id="236" name="Google Shape;236;p28"/>
          <p:cNvCxnSpPr>
            <a:endCxn id="237" idx="0"/>
          </p:cNvCxnSpPr>
          <p:nvPr/>
        </p:nvCxnSpPr>
        <p:spPr>
          <a:xfrm flipH="1">
            <a:off x="8499675" y="2746450"/>
            <a:ext cx="305700" cy="1239000"/>
          </a:xfrm>
          <a:prstGeom prst="straightConnector1">
            <a:avLst/>
          </a:prstGeom>
          <a:noFill/>
          <a:ln w="9525" cap="flat" cmpd="sng">
            <a:solidFill>
              <a:schemeClr val="dk2"/>
            </a:solidFill>
            <a:prstDash val="solid"/>
            <a:round/>
            <a:headEnd type="none" w="med" len="med"/>
            <a:tailEnd type="triangle" w="med" len="med"/>
          </a:ln>
        </p:spPr>
      </p:cxnSp>
      <p:sp>
        <p:nvSpPr>
          <p:cNvPr id="237" name="Google Shape;237;p28"/>
          <p:cNvSpPr txBox="1"/>
          <p:nvPr/>
        </p:nvSpPr>
        <p:spPr>
          <a:xfrm>
            <a:off x="7797825" y="3985450"/>
            <a:ext cx="1403700" cy="5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Alexander the Great conquers Persia</a:t>
            </a:r>
            <a:endParaRPr sz="1200">
              <a:latin typeface="Times New Roman"/>
              <a:ea typeface="Times New Roman"/>
              <a:cs typeface="Times New Roman"/>
              <a:sym typeface="Times New Roman"/>
            </a:endParaRPr>
          </a:p>
        </p:txBody>
      </p:sp>
      <p:sp>
        <p:nvSpPr>
          <p:cNvPr id="238" name="Google Shape;238;p28"/>
          <p:cNvSpPr txBox="1"/>
          <p:nvPr/>
        </p:nvSpPr>
        <p:spPr>
          <a:xfrm>
            <a:off x="986100" y="632350"/>
            <a:ext cx="7908600" cy="9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ourier New"/>
                <a:ea typeface="Courier New"/>
                <a:cs typeface="Courier New"/>
                <a:sym typeface="Courier New"/>
              </a:rPr>
              <a:t>A Brief History of Ancient Mesopotamia</a:t>
            </a:r>
            <a:endParaRPr sz="3000">
              <a:latin typeface="Courier New"/>
              <a:ea typeface="Courier New"/>
              <a:cs typeface="Courier New"/>
              <a:sym typeface="Courier New"/>
            </a:endParaRPr>
          </a:p>
        </p:txBody>
      </p:sp>
      <p:sp>
        <p:nvSpPr>
          <p:cNvPr id="239" name="Google Shape;239;p28"/>
          <p:cNvSpPr/>
          <p:nvPr/>
        </p:nvSpPr>
        <p:spPr>
          <a:xfrm>
            <a:off x="4375299" y="2662650"/>
            <a:ext cx="1795200" cy="49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a:latin typeface="Times New Roman"/>
                <a:ea typeface="Times New Roman"/>
                <a:cs typeface="Times New Roman"/>
                <a:sym typeface="Times New Roman"/>
              </a:rPr>
              <a:t>Middle and Neo-Assyrian Period</a:t>
            </a:r>
            <a:endParaRPr/>
          </a:p>
        </p:txBody>
      </p:sp>
      <p:sp>
        <p:nvSpPr>
          <p:cNvPr id="240" name="Google Shape;240;p28"/>
          <p:cNvSpPr/>
          <p:nvPr/>
        </p:nvSpPr>
        <p:spPr>
          <a:xfrm>
            <a:off x="5667050" y="3169950"/>
            <a:ext cx="1892400" cy="49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a:latin typeface="Times New Roman"/>
                <a:ea typeface="Times New Roman"/>
                <a:cs typeface="Times New Roman"/>
                <a:sym typeface="Times New Roman"/>
              </a:rPr>
              <a:t>Neo-Babylonian Period</a:t>
            </a:r>
            <a:endParaRPr>
              <a:latin typeface="Times New Roman"/>
              <a:ea typeface="Times New Roman"/>
              <a:cs typeface="Times New Roman"/>
              <a:sym typeface="Times New Roman"/>
            </a:endParaRPr>
          </a:p>
          <a:p>
            <a:pPr marL="0" lvl="0" indent="0" algn="l" rtl="0">
              <a:spcBef>
                <a:spcPts val="0"/>
              </a:spcBef>
              <a:spcAft>
                <a:spcPts val="0"/>
              </a:spcAft>
              <a:buClr>
                <a:schemeClr val="dk2"/>
              </a:buClr>
              <a:buSzPts val="1100"/>
              <a:buFont typeface="Arial"/>
              <a:buNone/>
            </a:pPr>
            <a:r>
              <a:rPr lang="en">
                <a:latin typeface="Times New Roman"/>
                <a:ea typeface="Times New Roman"/>
                <a:cs typeface="Times New Roman"/>
                <a:sym typeface="Times New Roman"/>
              </a:rPr>
              <a:t>(New Babylon)</a:t>
            </a:r>
            <a:endParaRPr>
              <a:latin typeface="Times New Roman"/>
              <a:ea typeface="Times New Roman"/>
              <a:cs typeface="Times New Roman"/>
              <a:sym typeface="Times New Roman"/>
            </a:endParaRPr>
          </a:p>
        </p:txBody>
      </p:sp>
      <p:pic>
        <p:nvPicPr>
          <p:cNvPr id="241" name="Google Shape;241;p28"/>
          <p:cNvPicPr preferRelativeResize="0"/>
          <p:nvPr/>
        </p:nvPicPr>
        <p:blipFill>
          <a:blip r:embed="rId3">
            <a:alphaModFix/>
          </a:blip>
          <a:stretch>
            <a:fillRect/>
          </a:stretch>
        </p:blipFill>
        <p:spPr>
          <a:xfrm>
            <a:off x="1054613" y="4231841"/>
            <a:ext cx="481500" cy="779510"/>
          </a:xfrm>
          <a:prstGeom prst="rect">
            <a:avLst/>
          </a:prstGeom>
          <a:noFill/>
          <a:ln>
            <a:noFill/>
          </a:ln>
        </p:spPr>
      </p:pic>
      <p:pic>
        <p:nvPicPr>
          <p:cNvPr id="242" name="Google Shape;242;p28"/>
          <p:cNvPicPr preferRelativeResize="0"/>
          <p:nvPr/>
        </p:nvPicPr>
        <p:blipFill>
          <a:blip r:embed="rId4">
            <a:alphaModFix/>
          </a:blip>
          <a:stretch>
            <a:fillRect/>
          </a:stretch>
        </p:blipFill>
        <p:spPr>
          <a:xfrm>
            <a:off x="1767325" y="4551841"/>
            <a:ext cx="349200" cy="556785"/>
          </a:xfrm>
          <a:prstGeom prst="rect">
            <a:avLst/>
          </a:prstGeom>
          <a:noFill/>
          <a:ln>
            <a:noFill/>
          </a:ln>
        </p:spPr>
      </p:pic>
      <p:pic>
        <p:nvPicPr>
          <p:cNvPr id="243" name="Google Shape;243;p28"/>
          <p:cNvPicPr preferRelativeResize="0"/>
          <p:nvPr/>
        </p:nvPicPr>
        <p:blipFill>
          <a:blip r:embed="rId5">
            <a:alphaModFix/>
          </a:blip>
          <a:stretch>
            <a:fillRect/>
          </a:stretch>
        </p:blipFill>
        <p:spPr>
          <a:xfrm>
            <a:off x="-1" y="3894729"/>
            <a:ext cx="1034325" cy="657124"/>
          </a:xfrm>
          <a:prstGeom prst="rect">
            <a:avLst/>
          </a:prstGeom>
          <a:noFill/>
          <a:ln>
            <a:noFill/>
          </a:ln>
        </p:spPr>
      </p:pic>
      <p:pic>
        <p:nvPicPr>
          <p:cNvPr id="244" name="Google Shape;244;p28"/>
          <p:cNvPicPr preferRelativeResize="0"/>
          <p:nvPr/>
        </p:nvPicPr>
        <p:blipFill>
          <a:blip r:embed="rId6">
            <a:alphaModFix/>
          </a:blip>
          <a:stretch>
            <a:fillRect/>
          </a:stretch>
        </p:blipFill>
        <p:spPr>
          <a:xfrm>
            <a:off x="2947225" y="4361739"/>
            <a:ext cx="500100" cy="7817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Central questions</a:t>
            </a:r>
            <a:endParaRPr/>
          </a:p>
        </p:txBody>
      </p:sp>
      <p:sp>
        <p:nvSpPr>
          <p:cNvPr id="250" name="Google Shape;250;p29"/>
          <p:cNvSpPr txBox="1">
            <a:spLocks noGrp="1"/>
          </p:cNvSpPr>
          <p:nvPr>
            <p:ph type="body" idx="1"/>
          </p:nvPr>
        </p:nvSpPr>
        <p:spPr>
          <a:xfrm>
            <a:off x="3005100" y="1110000"/>
            <a:ext cx="6138900" cy="292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Main question: </a:t>
            </a:r>
            <a:r>
              <a:rPr lang="en" sz="1800" b="1" i="1"/>
              <a:t>How can we understand and define the Akkadian state? Can we call it an empire?</a:t>
            </a:r>
            <a:endParaRPr sz="1800"/>
          </a:p>
          <a:p>
            <a:pPr marL="457200" lvl="0" indent="-342900" algn="l" rtl="0">
              <a:spcBef>
                <a:spcPts val="0"/>
              </a:spcBef>
              <a:spcAft>
                <a:spcPts val="0"/>
              </a:spcAft>
              <a:buSzPts val="1800"/>
              <a:buChar char="●"/>
            </a:pPr>
            <a:r>
              <a:rPr lang="en" sz="1800"/>
              <a:t>How did the Akkadians conceptualize kingship and governance differently than their Sumerian predecessors?</a:t>
            </a:r>
            <a:endParaRPr sz="1800"/>
          </a:p>
          <a:p>
            <a:pPr marL="457200" lvl="0" indent="-342900" algn="l" rtl="0">
              <a:spcBef>
                <a:spcPts val="0"/>
              </a:spcBef>
              <a:spcAft>
                <a:spcPts val="0"/>
              </a:spcAft>
              <a:buSzPts val="1800"/>
              <a:buChar char="●"/>
            </a:pPr>
            <a:r>
              <a:rPr lang="en" sz="1800"/>
              <a:t>What can we really say about a state that existed over 4,000 years ago?</a:t>
            </a:r>
            <a:endParaRPr sz="1800"/>
          </a:p>
          <a:p>
            <a:pPr marL="457200" lvl="0" indent="-342900" algn="l" rtl="0">
              <a:spcBef>
                <a:spcPts val="0"/>
              </a:spcBef>
              <a:spcAft>
                <a:spcPts val="0"/>
              </a:spcAft>
              <a:buSzPts val="1800"/>
              <a:buChar char="●"/>
            </a:pPr>
            <a:r>
              <a:rPr lang="en" sz="1800"/>
              <a:t>What made the Akkadian state unique? How did it function practically?</a:t>
            </a:r>
            <a:endParaRPr sz="1800"/>
          </a:p>
        </p:txBody>
      </p:sp>
      <p:pic>
        <p:nvPicPr>
          <p:cNvPr id="251" name="Google Shape;251;p29"/>
          <p:cNvPicPr preferRelativeResize="0"/>
          <p:nvPr/>
        </p:nvPicPr>
        <p:blipFill>
          <a:blip r:embed="rId3">
            <a:alphaModFix/>
          </a:blip>
          <a:stretch>
            <a:fillRect/>
          </a:stretch>
        </p:blipFill>
        <p:spPr>
          <a:xfrm>
            <a:off x="0" y="1679037"/>
            <a:ext cx="3174099" cy="1785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Methodological Problems</a:t>
            </a:r>
            <a:endParaRPr sz="3600"/>
          </a:p>
          <a:p>
            <a:pPr marL="0" lvl="0" indent="0" algn="l" rtl="0">
              <a:spcBef>
                <a:spcPts val="0"/>
              </a:spcBef>
              <a:spcAft>
                <a:spcPts val="0"/>
              </a:spcAft>
              <a:buNone/>
            </a:pPr>
            <a:endParaRPr sz="3600"/>
          </a:p>
        </p:txBody>
      </p:sp>
      <p:sp>
        <p:nvSpPr>
          <p:cNvPr id="257" name="Google Shape;257;p30"/>
          <p:cNvSpPr txBox="1">
            <a:spLocks noGrp="1"/>
          </p:cNvSpPr>
          <p:nvPr>
            <p:ph type="body" idx="1"/>
          </p:nvPr>
        </p:nvSpPr>
        <p:spPr>
          <a:xfrm>
            <a:off x="1297500" y="1307850"/>
            <a:ext cx="7038900" cy="33951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Cultural gap in artistic interpretation</a:t>
            </a:r>
            <a:endParaRPr sz="3000"/>
          </a:p>
          <a:p>
            <a:pPr marL="457200" lvl="0" indent="-419100" algn="l" rtl="0">
              <a:spcBef>
                <a:spcPts val="0"/>
              </a:spcBef>
              <a:spcAft>
                <a:spcPts val="0"/>
              </a:spcAft>
              <a:buSzPts val="3000"/>
              <a:buChar char="●"/>
            </a:pPr>
            <a:r>
              <a:rPr lang="en" sz="3000"/>
              <a:t>Evidence mainly (but not exclusively) from Babylonia</a:t>
            </a:r>
            <a:endParaRPr sz="3000"/>
          </a:p>
          <a:p>
            <a:pPr marL="457200" lvl="0" indent="-419100" algn="l" rtl="0">
              <a:spcBef>
                <a:spcPts val="0"/>
              </a:spcBef>
              <a:spcAft>
                <a:spcPts val="0"/>
              </a:spcAft>
              <a:buSzPts val="3000"/>
              <a:buChar char="●"/>
            </a:pPr>
            <a:r>
              <a:rPr lang="en" sz="3000"/>
              <a:t>Impersonal; hard to tell how people felt and thought about the Akkadians</a:t>
            </a:r>
            <a:endParaRPr sz="3000"/>
          </a:p>
          <a:p>
            <a:pPr marL="457200" lvl="0" indent="-419100" algn="l" rtl="0">
              <a:spcBef>
                <a:spcPts val="0"/>
              </a:spcBef>
              <a:spcAft>
                <a:spcPts val="0"/>
              </a:spcAft>
              <a:buSzPts val="3000"/>
              <a:buChar char="●"/>
            </a:pPr>
            <a:r>
              <a:rPr lang="en" sz="3000"/>
              <a:t>Texts copied and altered later on</a:t>
            </a:r>
            <a:endParaRPr sz="3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1"/>
          <p:cNvPicPr preferRelativeResize="0"/>
          <p:nvPr/>
        </p:nvPicPr>
        <p:blipFill>
          <a:blip r:embed="rId3">
            <a:alphaModFix/>
          </a:blip>
          <a:stretch>
            <a:fillRect/>
          </a:stretch>
        </p:blipFill>
        <p:spPr>
          <a:xfrm>
            <a:off x="0" y="0"/>
            <a:ext cx="4144451" cy="2633099"/>
          </a:xfrm>
          <a:prstGeom prst="rect">
            <a:avLst/>
          </a:prstGeom>
          <a:noFill/>
          <a:ln>
            <a:noFill/>
          </a:ln>
        </p:spPr>
      </p:pic>
      <p:pic>
        <p:nvPicPr>
          <p:cNvPr id="263" name="Google Shape;263;p31"/>
          <p:cNvPicPr preferRelativeResize="0"/>
          <p:nvPr/>
        </p:nvPicPr>
        <p:blipFill>
          <a:blip r:embed="rId4">
            <a:alphaModFix/>
          </a:blip>
          <a:stretch>
            <a:fillRect/>
          </a:stretch>
        </p:blipFill>
        <p:spPr>
          <a:xfrm>
            <a:off x="4457075" y="1412025"/>
            <a:ext cx="4686925" cy="3185099"/>
          </a:xfrm>
          <a:prstGeom prst="rect">
            <a:avLst/>
          </a:prstGeom>
          <a:noFill/>
          <a:ln>
            <a:noFill/>
          </a:ln>
        </p:spPr>
      </p:pic>
      <p:sp>
        <p:nvSpPr>
          <p:cNvPr id="264" name="Google Shape;264;p31"/>
          <p:cNvSpPr txBox="1"/>
          <p:nvPr/>
        </p:nvSpPr>
        <p:spPr>
          <a:xfrm>
            <a:off x="82400" y="2740000"/>
            <a:ext cx="3783900" cy="7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3F3F3"/>
                </a:solidFill>
                <a:latin typeface="Lato"/>
                <a:ea typeface="Lato"/>
                <a:cs typeface="Lato"/>
                <a:sym typeface="Lato"/>
              </a:rPr>
              <a:t>Obverse				Reverse</a:t>
            </a:r>
            <a:endParaRPr sz="1800">
              <a:solidFill>
                <a:srgbClr val="F3F3F3"/>
              </a:solidFill>
              <a:latin typeface="Lato"/>
              <a:ea typeface="Lato"/>
              <a:cs typeface="Lato"/>
              <a:sym typeface="Lato"/>
            </a:endParaRPr>
          </a:p>
        </p:txBody>
      </p:sp>
      <p:sp>
        <p:nvSpPr>
          <p:cNvPr id="265" name="Google Shape;265;p31"/>
          <p:cNvSpPr txBox="1"/>
          <p:nvPr/>
        </p:nvSpPr>
        <p:spPr>
          <a:xfrm>
            <a:off x="4457075" y="123600"/>
            <a:ext cx="4374300" cy="12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Lato"/>
                <a:ea typeface="Lato"/>
                <a:cs typeface="Lato"/>
                <a:sym typeface="Lato"/>
              </a:rPr>
              <a:t>Stele of the Vultures/Eannatum, Sumerian, ca. 2500-2400 BCE</a:t>
            </a:r>
            <a:endParaRPr sz="2400">
              <a:solidFill>
                <a:srgbClr val="FFFFFF"/>
              </a:solidFill>
              <a:latin typeface="Lato"/>
              <a:ea typeface="Lato"/>
              <a:cs typeface="Lato"/>
              <a:sym typeface="Lato"/>
            </a:endParaRPr>
          </a:p>
        </p:txBody>
      </p:sp>
      <p:pic>
        <p:nvPicPr>
          <p:cNvPr id="266" name="Google Shape;266;p31"/>
          <p:cNvPicPr preferRelativeResize="0"/>
          <p:nvPr/>
        </p:nvPicPr>
        <p:blipFill>
          <a:blip r:embed="rId5">
            <a:alphaModFix/>
          </a:blip>
          <a:stretch>
            <a:fillRect/>
          </a:stretch>
        </p:blipFill>
        <p:spPr>
          <a:xfrm>
            <a:off x="-2" y="3265347"/>
            <a:ext cx="3311101" cy="1878150"/>
          </a:xfrm>
          <a:prstGeom prst="rect">
            <a:avLst/>
          </a:prstGeom>
          <a:noFill/>
          <a:ln>
            <a:noFill/>
          </a:ln>
        </p:spPr>
      </p:pic>
      <p:cxnSp>
        <p:nvCxnSpPr>
          <p:cNvPr id="267" name="Google Shape;267;p31"/>
          <p:cNvCxnSpPr/>
          <p:nvPr/>
        </p:nvCxnSpPr>
        <p:spPr>
          <a:xfrm rot="10800000">
            <a:off x="2465375" y="4628625"/>
            <a:ext cx="1304700" cy="27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a:spLocks noGrp="1"/>
          </p:cNvSpPr>
          <p:nvPr>
            <p:ph type="body" idx="1"/>
          </p:nvPr>
        </p:nvSpPr>
        <p:spPr>
          <a:xfrm>
            <a:off x="1052550" y="11161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“He [erected for him (Ningirsu)] the monument of Gu’edena, the beloved field of Ningirsu, which Eanatum restored to Ningirsu’s control.”</a:t>
            </a:r>
            <a:endParaRPr sz="3000"/>
          </a:p>
          <a:p>
            <a:pPr marL="0" lvl="0" indent="0" algn="l" rtl="0">
              <a:spcBef>
                <a:spcPts val="1600"/>
              </a:spcBef>
              <a:spcAft>
                <a:spcPts val="1600"/>
              </a:spcAft>
              <a:buNone/>
            </a:pPr>
            <a:r>
              <a:rPr lang="en" sz="1800"/>
              <a:t>(Inscription from the stele)</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3"/>
          <p:cNvPicPr preferRelativeResize="0"/>
          <p:nvPr/>
        </p:nvPicPr>
        <p:blipFill>
          <a:blip r:embed="rId3">
            <a:alphaModFix/>
          </a:blip>
          <a:stretch>
            <a:fillRect/>
          </a:stretch>
        </p:blipFill>
        <p:spPr>
          <a:xfrm>
            <a:off x="0" y="0"/>
            <a:ext cx="3177178" cy="5143501"/>
          </a:xfrm>
          <a:prstGeom prst="rect">
            <a:avLst/>
          </a:prstGeom>
          <a:noFill/>
          <a:ln>
            <a:noFill/>
          </a:ln>
        </p:spPr>
      </p:pic>
      <p:pic>
        <p:nvPicPr>
          <p:cNvPr id="278" name="Google Shape;278;p33"/>
          <p:cNvPicPr preferRelativeResize="0"/>
          <p:nvPr/>
        </p:nvPicPr>
        <p:blipFill>
          <a:blip r:embed="rId4">
            <a:alphaModFix/>
          </a:blip>
          <a:stretch>
            <a:fillRect/>
          </a:stretch>
        </p:blipFill>
        <p:spPr>
          <a:xfrm>
            <a:off x="6313200" y="0"/>
            <a:ext cx="2830795" cy="5143501"/>
          </a:xfrm>
          <a:prstGeom prst="rect">
            <a:avLst/>
          </a:prstGeom>
          <a:noFill/>
          <a:ln>
            <a:noFill/>
          </a:ln>
        </p:spPr>
      </p:pic>
      <p:sp>
        <p:nvSpPr>
          <p:cNvPr id="279" name="Google Shape;279;p33"/>
          <p:cNvSpPr txBox="1"/>
          <p:nvPr/>
        </p:nvSpPr>
        <p:spPr>
          <a:xfrm>
            <a:off x="3327088" y="309025"/>
            <a:ext cx="2836200" cy="19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Lato"/>
                <a:ea typeface="Lato"/>
                <a:cs typeface="Lato"/>
                <a:sym typeface="Lato"/>
              </a:rPr>
              <a:t>Victory Stele of Naram-Sin, Akkadian, ca. 2200 BCE</a:t>
            </a:r>
            <a:endParaRPr sz="3000">
              <a:solidFill>
                <a:srgbClr val="FFFFFF"/>
              </a:solidFill>
              <a:latin typeface="Lato"/>
              <a:ea typeface="Lato"/>
              <a:cs typeface="Lato"/>
              <a:sym typeface="Lato"/>
            </a:endParaRPr>
          </a:p>
        </p:txBody>
      </p:sp>
      <p:pic>
        <p:nvPicPr>
          <p:cNvPr id="280" name="Google Shape;280;p33"/>
          <p:cNvPicPr preferRelativeResize="0"/>
          <p:nvPr/>
        </p:nvPicPr>
        <p:blipFill>
          <a:blip r:embed="rId5">
            <a:alphaModFix/>
          </a:blip>
          <a:stretch>
            <a:fillRect/>
          </a:stretch>
        </p:blipFill>
        <p:spPr>
          <a:xfrm>
            <a:off x="3329775" y="2548450"/>
            <a:ext cx="2830801" cy="1592325"/>
          </a:xfrm>
          <a:prstGeom prst="rect">
            <a:avLst/>
          </a:prstGeom>
          <a:noFill/>
          <a:ln>
            <a:noFill/>
          </a:ln>
        </p:spPr>
      </p:pic>
      <p:cxnSp>
        <p:nvCxnSpPr>
          <p:cNvPr id="281" name="Google Shape;281;p33"/>
          <p:cNvCxnSpPr/>
          <p:nvPr/>
        </p:nvCxnSpPr>
        <p:spPr>
          <a:xfrm rot="10800000" flipH="1">
            <a:off x="5088575" y="3584650"/>
            <a:ext cx="61800" cy="12567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1725</Words>
  <Application>Microsoft Office PowerPoint</Application>
  <PresentationFormat>On-screen Show (16:9)</PresentationFormat>
  <Paragraphs>157</Paragraphs>
  <Slides>25</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Courier New</vt:lpstr>
      <vt:lpstr>Amatic SC</vt:lpstr>
      <vt:lpstr>Lato</vt:lpstr>
      <vt:lpstr>Source Code Pro</vt:lpstr>
      <vt:lpstr>Montserrat</vt:lpstr>
      <vt:lpstr>Times New Roman</vt:lpstr>
      <vt:lpstr>Focus</vt:lpstr>
      <vt:lpstr>Beach Day</vt:lpstr>
      <vt:lpstr>“Structure, Ideology, Traditions”: Defining the Akkadian State</vt:lpstr>
      <vt:lpstr>PowerPoint Presentation</vt:lpstr>
      <vt:lpstr>PowerPoint Presentation</vt:lpstr>
      <vt:lpstr>PowerPoint Presentation</vt:lpstr>
      <vt:lpstr>Central questions</vt:lpstr>
      <vt:lpstr>Methodological Problems </vt:lpstr>
      <vt:lpstr>PowerPoint Presentation</vt:lpstr>
      <vt:lpstr>PowerPoint Presentation</vt:lpstr>
      <vt:lpstr>PowerPoint Presentation</vt:lpstr>
      <vt:lpstr>PowerPoint Presentation</vt:lpstr>
      <vt:lpstr>Administering the Akkadian State</vt:lpstr>
      <vt:lpstr>PowerPoint Presentation</vt:lpstr>
      <vt:lpstr>PowerPoint Presentation</vt:lpstr>
      <vt:lpstr>PowerPoint Presentation</vt:lpstr>
      <vt:lpstr>Religious Legitimacy and Patronage</vt:lpstr>
      <vt:lpstr>PowerPoint Presentation</vt:lpstr>
      <vt:lpstr>PowerPoint Presentation</vt:lpstr>
      <vt:lpstr>PowerPoint Presentation</vt:lpstr>
      <vt:lpstr>What do we make of this? Is Akkad an empire?</vt:lpstr>
      <vt:lpstr>Different theories/approaches</vt:lpstr>
      <vt:lpstr>My definition</vt:lpstr>
      <vt:lpstr>Applying this Definition</vt:lpstr>
      <vt:lpstr>Questions for further research</vt:lpstr>
      <vt:lpstr>Select bibliography</vt:lpstr>
      <vt:lpstr>Select bibliography, continued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Ideology, Traditions”: Defining the Akkadian State</dc:title>
  <dc:creator>ivana</dc:creator>
  <cp:lastModifiedBy>ivana</cp:lastModifiedBy>
  <cp:revision>1</cp:revision>
  <dcterms:modified xsi:type="dcterms:W3CDTF">2019-01-18T20:41:31Z</dcterms:modified>
</cp:coreProperties>
</file>